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illy Coyne" initials="BC" lastIdx="1" clrIdx="0">
    <p:extLst>
      <p:ext uri="{19B8F6BF-5375-455C-9EA6-DF929625EA0E}">
        <p15:presenceInfo xmlns:p15="http://schemas.microsoft.com/office/powerpoint/2012/main" userId="Billy Coyn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176E8D-FE0B-C98C-BEFF-EBD95FCA46D1}" v="1259" dt="2026-09-14T11:45:11.825"/>
    <p1510:client id="{E7BFC12C-5EDD-D4D8-1710-42961FA8626E}" v="2" dt="2026-09-14T10:28:03.3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commentAuthors" Target="commentAuthor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5141-C411-4CE1-8CAE-81A7FE8F283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A836F-7036-40C0-96C3-47559084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968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5141-C411-4CE1-8CAE-81A7FE8F283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A836F-7036-40C0-96C3-47559084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536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5141-C411-4CE1-8CAE-81A7FE8F283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A836F-7036-40C0-96C3-47559084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988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5141-C411-4CE1-8CAE-81A7FE8F283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A836F-7036-40C0-96C3-47559084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517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5141-C411-4CE1-8CAE-81A7FE8F283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A836F-7036-40C0-96C3-47559084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242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5141-C411-4CE1-8CAE-81A7FE8F283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A836F-7036-40C0-96C3-47559084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06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5141-C411-4CE1-8CAE-81A7FE8F283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A836F-7036-40C0-96C3-47559084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571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5141-C411-4CE1-8CAE-81A7FE8F283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A836F-7036-40C0-96C3-47559084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778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A836F-7036-40C0-96C3-47559084EBDA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5141-C411-4CE1-8CAE-81A7FE8F2836}" type="datetimeFigureOut">
              <a:rPr lang="en-GB" smtClean="0"/>
              <a:t>14/09/2026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156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5141-C411-4CE1-8CAE-81A7FE8F283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A836F-7036-40C0-96C3-47559084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374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5141-C411-4CE1-8CAE-81A7FE8F283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A836F-7036-40C0-96C3-47559084EBD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597156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5141-C411-4CE1-8CAE-81A7FE8F283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A836F-7036-40C0-96C3-47559084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1027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5141-C411-4CE1-8CAE-81A7FE8F283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A836F-7036-40C0-96C3-47559084EBD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876634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5141-C411-4CE1-8CAE-81A7FE8F283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A836F-7036-40C0-96C3-47559084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5094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5141-C411-4CE1-8CAE-81A7FE8F283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A836F-7036-40C0-96C3-47559084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1493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5141-C411-4CE1-8CAE-81A7FE8F283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A836F-7036-40C0-96C3-47559084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025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35141-C411-4CE1-8CAE-81A7FE8F283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33A836F-7036-40C0-96C3-47559084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10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Teaching in Thurrock | Catalyst Academies Trus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8021" y="6225209"/>
            <a:ext cx="2449300" cy="556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946890" y="119675"/>
            <a:ext cx="3465051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latin typeface="STXinwei"/>
                <a:ea typeface="STXinwei"/>
              </a:rPr>
              <a:t>www.quarryhillacademy.org.uk</a:t>
            </a:r>
          </a:p>
          <a:p>
            <a:pPr algn="ctr"/>
            <a:endParaRPr lang="en-GB" sz="2000" dirty="0">
              <a:latin typeface="STXinwei"/>
              <a:ea typeface="STXinwei"/>
            </a:endParaRPr>
          </a:p>
          <a:p>
            <a:pPr algn="ctr"/>
            <a:r>
              <a:rPr lang="en-GB" sz="2000" dirty="0">
                <a:latin typeface="STXinwei"/>
                <a:ea typeface="STXinwei"/>
              </a:rPr>
              <a:t>@QHAThurrock</a:t>
            </a:r>
          </a:p>
        </p:txBody>
      </p:sp>
      <p:pic>
        <p:nvPicPr>
          <p:cNvPr id="1033" name="Picture 9" descr="Who Made That Twitter Bird? - The New York Tim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471" y="601141"/>
            <a:ext cx="543253" cy="409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4337425" y="3843583"/>
            <a:ext cx="7649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>
                <a:solidFill>
                  <a:schemeClr val="bg1"/>
                </a:solidFill>
              </a:rPr>
              <a:t>30 extra curricular clubs and activities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711255" y="3841250"/>
            <a:ext cx="888562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000">
                <a:solidFill>
                  <a:schemeClr val="bg1"/>
                </a:solidFill>
              </a:rPr>
              <a:t>£5000 spent </a:t>
            </a:r>
            <a:r>
              <a:rPr lang="en-GB" sz="1000" dirty="0">
                <a:solidFill>
                  <a:schemeClr val="bg1"/>
                </a:solidFill>
              </a:rPr>
              <a:t>on new PE &amp; sport equipment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77432" y="5022517"/>
            <a:ext cx="1232476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>
                <a:solidFill>
                  <a:schemeClr val="bg1"/>
                </a:solidFill>
              </a:rPr>
              <a:t>72% of pupils take part in extra curricular clubs every week 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241010" y="5030264"/>
            <a:ext cx="12324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>
                <a:solidFill>
                  <a:schemeClr val="bg1"/>
                </a:solidFill>
              </a:rPr>
              <a:t>150 minutes of curriculum PE every week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21507" y="5371952"/>
            <a:ext cx="1407529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>
                <a:solidFill>
                  <a:schemeClr val="bg1"/>
                </a:solidFill>
              </a:rPr>
              <a:t>Links with local sports clubs for Athletics, Cricket Football and swimming; staff CPD </a:t>
            </a:r>
          </a:p>
        </p:txBody>
      </p:sp>
      <p:pic>
        <p:nvPicPr>
          <p:cNvPr id="3" name="Picture 2" descr="Quarry Hill Academy - Letters Home 2025-2026">
            <a:extLst>
              <a:ext uri="{FF2B5EF4-FFF2-40B4-BE49-F238E27FC236}">
                <a16:creationId xmlns:a16="http://schemas.microsoft.com/office/drawing/2014/main" id="{DF493568-664A-A3AA-4DD8-9599748645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" y="83343"/>
            <a:ext cx="1924050" cy="1857375"/>
          </a:xfrm>
          <a:prstGeom prst="rect">
            <a:avLst/>
          </a:prstGeom>
        </p:spPr>
      </p:pic>
      <p:pic>
        <p:nvPicPr>
          <p:cNvPr id="4" name="Picture 3" descr="gold">
            <a:extLst>
              <a:ext uri="{FF2B5EF4-FFF2-40B4-BE49-F238E27FC236}">
                <a16:creationId xmlns:a16="http://schemas.microsoft.com/office/drawing/2014/main" id="{22C28226-4EB1-75A0-85B6-78CCEC7665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20336" y="-50008"/>
            <a:ext cx="1874048" cy="199311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FEFCBBB-A0BB-6754-6A1F-F99A0A972E82}"/>
              </a:ext>
            </a:extLst>
          </p:cNvPr>
          <p:cNvSpPr txBox="1"/>
          <p:nvPr/>
        </p:nvSpPr>
        <p:spPr>
          <a:xfrm>
            <a:off x="3106643" y="2832621"/>
            <a:ext cx="5497310" cy="120032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 dirty="0">
                <a:latin typeface="STXinwei"/>
                <a:ea typeface="STXinwei"/>
              </a:rPr>
              <a:t>Impact of Primary PE and Sports Premium</a:t>
            </a:r>
            <a:endParaRPr lang="en-US" sz="14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378009-5F64-57AD-C13D-0359CE8EDA1C}"/>
              </a:ext>
            </a:extLst>
          </p:cNvPr>
          <p:cNvSpPr txBox="1"/>
          <p:nvPr/>
        </p:nvSpPr>
        <p:spPr>
          <a:xfrm>
            <a:off x="271178" y="2128729"/>
            <a:ext cx="2398131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000" b="1" dirty="0">
                <a:latin typeface="STXinwei"/>
                <a:ea typeface="STXinwei"/>
              </a:rPr>
              <a:t>150 </a:t>
            </a:r>
            <a:r>
              <a:rPr lang="en-GB" dirty="0">
                <a:latin typeface="STXinwei"/>
                <a:ea typeface="STXinwei"/>
              </a:rPr>
              <a:t>Minutes of curriculum PE lessons each week</a:t>
            </a:r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859625-250F-7AFC-6AA0-FC0C8BC33A11}"/>
              </a:ext>
            </a:extLst>
          </p:cNvPr>
          <p:cNvSpPr txBox="1"/>
          <p:nvPr/>
        </p:nvSpPr>
        <p:spPr>
          <a:xfrm>
            <a:off x="2723864" y="4319480"/>
            <a:ext cx="2398131" cy="123110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000" b="1" dirty="0">
                <a:latin typeface="STXinwei"/>
                <a:ea typeface="STXinwei"/>
              </a:rPr>
              <a:t>34 </a:t>
            </a:r>
            <a:r>
              <a:rPr lang="en-GB" dirty="0">
                <a:latin typeface="STXinwei"/>
                <a:ea typeface="STXinwei"/>
              </a:rPr>
              <a:t>Events and Competitions entered, including 3 SEN events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76DD99-97DA-C673-23DA-B2CFC3A1B077}"/>
              </a:ext>
            </a:extLst>
          </p:cNvPr>
          <p:cNvSpPr txBox="1"/>
          <p:nvPr/>
        </p:nvSpPr>
        <p:spPr>
          <a:xfrm>
            <a:off x="4993695" y="4038883"/>
            <a:ext cx="2592540" cy="12926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000" b="1" dirty="0">
                <a:latin typeface="STXinwei"/>
                <a:ea typeface="STXinwei"/>
              </a:rPr>
              <a:t>16</a:t>
            </a:r>
            <a:r>
              <a:rPr lang="en-GB" sz="2400" b="1" dirty="0">
                <a:latin typeface="STXinwei"/>
                <a:ea typeface="STXinwei"/>
              </a:rPr>
              <a:t> </a:t>
            </a:r>
            <a:r>
              <a:rPr lang="en-GB" dirty="0">
                <a:latin typeface="STXinwei"/>
                <a:ea typeface="STXinwei"/>
              </a:rPr>
              <a:t>Sports Leaders Selected across Year 6 to run engaging activities at lunchtimes.</a:t>
            </a:r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B31C451-1319-C883-49EC-CF9E787B0D37}"/>
              </a:ext>
            </a:extLst>
          </p:cNvPr>
          <p:cNvSpPr txBox="1"/>
          <p:nvPr/>
        </p:nvSpPr>
        <p:spPr>
          <a:xfrm>
            <a:off x="4886538" y="1467133"/>
            <a:ext cx="2592540" cy="1261884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000" b="1" dirty="0">
                <a:latin typeface="STXinwei"/>
                <a:ea typeface="STXinwei"/>
              </a:rPr>
              <a:t>10 </a:t>
            </a:r>
            <a:r>
              <a:rPr lang="en-GB" dirty="0">
                <a:latin typeface="STXinwei"/>
                <a:ea typeface="STXinwei"/>
              </a:rPr>
              <a:t>Year 6 children </a:t>
            </a:r>
            <a:r>
              <a:rPr lang="en-GB" dirty="0" err="1">
                <a:latin typeface="STXinwei"/>
                <a:ea typeface="STXinwei"/>
              </a:rPr>
              <a:t>attened</a:t>
            </a:r>
            <a:r>
              <a:rPr lang="en-GB" dirty="0">
                <a:latin typeface="STXinwei"/>
                <a:ea typeface="STXinwei"/>
              </a:rPr>
              <a:t> Queens Club for the HSBC Tennis Tournament</a:t>
            </a:r>
            <a:r>
              <a:rPr lang="en-GB" sz="2000" dirty="0">
                <a:latin typeface="STXinwei"/>
                <a:ea typeface="STXinwei"/>
              </a:rPr>
              <a:t> 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12837D2-32C0-405B-8779-A8F9FC37C32A}"/>
              </a:ext>
            </a:extLst>
          </p:cNvPr>
          <p:cNvSpPr txBox="1"/>
          <p:nvPr/>
        </p:nvSpPr>
        <p:spPr>
          <a:xfrm>
            <a:off x="2515238" y="1182272"/>
            <a:ext cx="236721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dirty="0">
                <a:latin typeface="STXinwei"/>
                <a:ea typeface="STXinwei"/>
              </a:rPr>
              <a:t>New equipment purchased for lunch times and for </a:t>
            </a:r>
            <a:r>
              <a:rPr lang="en-GB" dirty="0" err="1">
                <a:latin typeface="STXinwei"/>
                <a:ea typeface="STXinwei"/>
              </a:rPr>
              <a:t>Panathlon</a:t>
            </a:r>
            <a:r>
              <a:rPr lang="en-GB" dirty="0">
                <a:latin typeface="STXinwei"/>
                <a:ea typeface="STXinwei"/>
              </a:rPr>
              <a:t> Club</a:t>
            </a:r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0014798-2043-67E2-4812-C31269232864}"/>
              </a:ext>
            </a:extLst>
          </p:cNvPr>
          <p:cNvSpPr txBox="1"/>
          <p:nvPr/>
        </p:nvSpPr>
        <p:spPr>
          <a:xfrm>
            <a:off x="7722713" y="3562280"/>
            <a:ext cx="2736481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000" b="1" dirty="0">
                <a:latin typeface="STXinwei"/>
                <a:ea typeface="STXinwei"/>
              </a:rPr>
              <a:t>18</a:t>
            </a:r>
            <a:r>
              <a:rPr lang="en-GB" dirty="0">
                <a:latin typeface="STXinwei"/>
                <a:ea typeface="STXinwei"/>
              </a:rPr>
              <a:t> Extra Curriculum Sports Clubs offered across KS1 and KS2</a:t>
            </a:r>
            <a:endParaRPr lang="en-US"/>
          </a:p>
        </p:txBody>
      </p:sp>
      <p:pic>
        <p:nvPicPr>
          <p:cNvPr id="17" name="Picture 16" descr="Logo">
            <a:extLst>
              <a:ext uri="{FF2B5EF4-FFF2-40B4-BE49-F238E27FC236}">
                <a16:creationId xmlns:a16="http://schemas.microsoft.com/office/drawing/2014/main" id="{91B99E05-3C3B-B3EA-43D3-EF8E9160C1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36929" y="4933950"/>
            <a:ext cx="2386013" cy="116919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BE32217-1004-E989-8513-D45702A111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7375920" y="327422"/>
            <a:ext cx="2012158" cy="159543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B334B5D-1DE1-DEAB-A4B3-463916F3125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875" y="5057773"/>
            <a:ext cx="2369345" cy="1624016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89E06509-8E59-F2B1-C9A6-9C6267C874D7}"/>
              </a:ext>
            </a:extLst>
          </p:cNvPr>
          <p:cNvSpPr txBox="1"/>
          <p:nvPr/>
        </p:nvSpPr>
        <p:spPr>
          <a:xfrm>
            <a:off x="267268" y="3451923"/>
            <a:ext cx="2387823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dirty="0">
                <a:latin typeface="STXinwei"/>
                <a:ea typeface="STXinwei"/>
              </a:rPr>
              <a:t>External coach from West Ham Foundation to deliver football sessions for Year 5 </a:t>
            </a:r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4E3E466-0A05-9448-611B-663687192492}"/>
              </a:ext>
            </a:extLst>
          </p:cNvPr>
          <p:cNvSpPr txBox="1"/>
          <p:nvPr/>
        </p:nvSpPr>
        <p:spPr>
          <a:xfrm>
            <a:off x="2917031" y="5750719"/>
            <a:ext cx="3369471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aseline="0" dirty="0">
                <a:latin typeface="STXinwei"/>
                <a:ea typeface="Segoe UI"/>
                <a:cs typeface="Segoe UI"/>
              </a:rPr>
              <a:t>External coach </a:t>
            </a:r>
            <a:r>
              <a:rPr lang="en-GB" dirty="0">
                <a:latin typeface="STXinwei"/>
                <a:ea typeface="Segoe UI"/>
                <a:cs typeface="Segoe UI"/>
              </a:rPr>
              <a:t>from Chance to Shine Cricket to deliver Cricket Sessions from Reception</a:t>
            </a:r>
            <a:r>
              <a:rPr lang="en-GB" dirty="0">
                <a:latin typeface="STXinwei"/>
                <a:ea typeface="STXinwei"/>
                <a:cs typeface="Segoe UI"/>
              </a:rPr>
              <a:t> - Year 6</a:t>
            </a:r>
            <a:r>
              <a:rPr dirty="0">
                <a:latin typeface="STXinwei"/>
                <a:ea typeface="STXinwei"/>
                <a:cs typeface="STXinwei"/>
              </a:rPr>
              <a:t>​</a:t>
            </a:r>
            <a:endParaRPr lang="en-GB"/>
          </a:p>
          <a:p>
            <a:pPr algn="ctr"/>
            <a:endParaRPr lang="en-GB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1011AEA-ED48-1AAE-304F-2203A4146EAA}"/>
              </a:ext>
            </a:extLst>
          </p:cNvPr>
          <p:cNvSpPr txBox="1"/>
          <p:nvPr/>
        </p:nvSpPr>
        <p:spPr>
          <a:xfrm>
            <a:off x="6481976" y="5232175"/>
            <a:ext cx="3334281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dirty="0">
                <a:latin typeface="STXinwei"/>
                <a:ea typeface="STXinwei"/>
              </a:rPr>
              <a:t>Internal events and activities ran through the year such as Mini Marathon, World Fitness Day, Sports Day and </a:t>
            </a:r>
            <a:r>
              <a:rPr lang="en-GB" dirty="0" err="1">
                <a:latin typeface="STXinwei"/>
                <a:ea typeface="STXinwei"/>
              </a:rPr>
              <a:t>Prostrike</a:t>
            </a:r>
            <a:r>
              <a:rPr lang="en-GB" dirty="0">
                <a:latin typeface="STXinwei"/>
                <a:ea typeface="STXinwei"/>
              </a:rPr>
              <a:t> Fundraising Day</a:t>
            </a:r>
            <a:endParaRPr lang="en-US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35D47838-32D7-0372-F0A8-A49F6CE521F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34499" y="1893093"/>
            <a:ext cx="2238376" cy="1678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86781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bcc455d-1e9b-4ade-acce-5a692a4a7a59">
      <Terms xmlns="http://schemas.microsoft.com/office/infopath/2007/PartnerControls"/>
    </lcf76f155ced4ddcb4097134ff3c332f>
    <TaxCatchAll xmlns="af9b908d-94f9-432a-8dc5-baa298fddfe9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9219F9EA6C21D4D9AF7B99781C68C35" ma:contentTypeVersion="17" ma:contentTypeDescription="Create a new document." ma:contentTypeScope="" ma:versionID="ea9e1dd6820eacff8f85815b2e7d0f7f">
  <xsd:schema xmlns:xsd="http://www.w3.org/2001/XMLSchema" xmlns:xs="http://www.w3.org/2001/XMLSchema" xmlns:p="http://schemas.microsoft.com/office/2006/metadata/properties" xmlns:ns2="2bcc455d-1e9b-4ade-acce-5a692a4a7a59" xmlns:ns3="af9b908d-94f9-432a-8dc5-baa298fddfe9" targetNamespace="http://schemas.microsoft.com/office/2006/metadata/properties" ma:root="true" ma:fieldsID="3e7e4d42ae90115c71fde020906f2023" ns2:_="" ns3:_="">
    <xsd:import namespace="2bcc455d-1e9b-4ade-acce-5a692a4a7a59"/>
    <xsd:import namespace="af9b908d-94f9-432a-8dc5-baa298fddfe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cc455d-1e9b-4ade-acce-5a692a4a7a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2b22b650-ec4d-44fb-9108-e92a840df26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9b908d-94f9-432a-8dc5-baa298fddfe9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63b5245c-b0ff-4f8e-b986-7ecb64fa5065}" ma:internalName="TaxCatchAll" ma:showField="CatchAllData" ma:web="af9b908d-94f9-432a-8dc5-baa298fddfe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C1D08BD-3F1A-4CDE-8BB7-3489BC964E06}">
  <ds:schemaRefs>
    <ds:schemaRef ds:uri="2bcc455d-1e9b-4ade-acce-5a692a4a7a59"/>
    <ds:schemaRef ds:uri="af9b908d-94f9-432a-8dc5-baa298fddfe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4C9D0ED-5D91-4A57-BA12-DBE27A0D69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cc455d-1e9b-4ade-acce-5a692a4a7a59"/>
    <ds:schemaRef ds:uri="af9b908d-94f9-432a-8dc5-baa298fddfe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DBC870B-BBDC-4F2F-A46D-69493570E5C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Facet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Billy Coyne</dc:creator>
  <cp:revision>215</cp:revision>
  <dcterms:created xsi:type="dcterms:W3CDTF">2020-07-09T11:03:50Z</dcterms:created>
  <dcterms:modified xsi:type="dcterms:W3CDTF">2026-09-14T11:45:56Z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0x01010039219F9EA6C21D4D9AF7B99781C68C35</vt:lpwstr>
  </property>
  <property fmtid="{D5CDD505-2E9C-101B-9397-08002B2CF9AE}" pid="3" name="Order">
    <vt:r8>61400</vt:r8>
  </property>
  <property fmtid="{D5CDD505-2E9C-101B-9397-08002B2CF9AE}" pid="4" name="MediaServiceImageTags">
    <vt:lpwstr/>
  </property>
</Properties>
</file>