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309" r:id="rId6"/>
    <p:sldId id="310" r:id="rId7"/>
    <p:sldId id="311" r:id="rId8"/>
    <p:sldId id="285" r:id="rId9"/>
    <p:sldId id="258" r:id="rId10"/>
    <p:sldId id="312" r:id="rId11"/>
    <p:sldId id="325" r:id="rId12"/>
    <p:sldId id="282" r:id="rId13"/>
    <p:sldId id="326" r:id="rId14"/>
    <p:sldId id="323" r:id="rId15"/>
    <p:sldId id="324" r:id="rId16"/>
    <p:sldId id="269" r:id="rId17"/>
    <p:sldId id="260" r:id="rId18"/>
    <p:sldId id="276" r:id="rId19"/>
    <p:sldId id="327" r:id="rId20"/>
    <p:sldId id="277" r:id="rId21"/>
    <p:sldId id="328" r:id="rId22"/>
    <p:sldId id="278" r:id="rId23"/>
    <p:sldId id="296" r:id="rId24"/>
    <p:sldId id="303" r:id="rId25"/>
    <p:sldId id="301" r:id="rId26"/>
    <p:sldId id="264" r:id="rId27"/>
    <p:sldId id="297"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7DF8F-D373-4D90-B3B5-F41BA7C4DDB9}" v="10" dt="2026-06-09T15:56:47.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Milbourn" userId="78357c9a-cbcb-4295-b6ec-bf512bf20f78" providerId="ADAL" clId="{015869AD-3865-4F2D-8B83-690171D2F2FA}"/>
    <pc:docChg chg="modSld">
      <pc:chgData name="Carly Milbourn" userId="78357c9a-cbcb-4295-b6ec-bf512bf20f78" providerId="ADAL" clId="{015869AD-3865-4F2D-8B83-690171D2F2FA}" dt="2026-06-10T09:56:35.501" v="17" actId="20577"/>
      <pc:docMkLst>
        <pc:docMk/>
      </pc:docMkLst>
      <pc:sldChg chg="modSp mod">
        <pc:chgData name="Carly Milbourn" userId="78357c9a-cbcb-4295-b6ec-bf512bf20f78" providerId="ADAL" clId="{015869AD-3865-4F2D-8B83-690171D2F2FA}" dt="2026-06-10T09:56:35.501" v="17" actId="20577"/>
        <pc:sldMkLst>
          <pc:docMk/>
          <pc:sldMk cId="0" sldId="285"/>
        </pc:sldMkLst>
        <pc:spChg chg="mod">
          <ac:chgData name="Carly Milbourn" userId="78357c9a-cbcb-4295-b6ec-bf512bf20f78" providerId="ADAL" clId="{015869AD-3865-4F2D-8B83-690171D2F2FA}" dt="2026-06-10T09:56:35.501" v="17" actId="20577"/>
          <ac:spMkLst>
            <pc:docMk/>
            <pc:sldMk cId="0" sldId="285"/>
            <ac:spMk id="8" creationId="{8FE14F87-DBEC-4409-B8C5-1C69F58B749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70933" y="1"/>
            <a:ext cx="5037667"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txBody>
            <a:bodyPr/>
            <a:lstStyle/>
            <a:p>
              <a:endParaRPr lang="en-GB"/>
            </a:p>
          </p:txBody>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txBody>
            <a:bodyPr/>
            <a:lstStyle/>
            <a:p>
              <a:endParaRPr lang="en-GB"/>
            </a:p>
          </p:txBody>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txBody>
            <a:bodyPr/>
            <a:lstStyle/>
            <a:p>
              <a:endParaRPr lang="en-GB"/>
            </a:p>
          </p:txBody>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txBody>
            <a:bodyPr/>
            <a:lstStyle/>
            <a:p>
              <a:endParaRPr lang="en-GB"/>
            </a:p>
          </p:txBody>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GB"/>
            </a:p>
          </p:txBody>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txBody>
            <a:bodyPr/>
            <a:lstStyle/>
            <a:p>
              <a:endParaRPr lang="en-GB"/>
            </a:p>
          </p:txBody>
        </p:sp>
      </p:grpSp>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767698" y="6117337"/>
            <a:ext cx="1143297" cy="365125"/>
          </a:xfrm>
        </p:spPr>
        <p:txBody>
          <a:bodyPr/>
          <a:lstStyle/>
          <a:p>
            <a:pPr>
              <a:defRPr/>
            </a:pPr>
            <a:endParaRPr lang="en-GB" altLang="en-US"/>
          </a:p>
        </p:txBody>
      </p:sp>
      <p:sp>
        <p:nvSpPr>
          <p:cNvPr id="5" name="Footer Placeholder 4"/>
          <p:cNvSpPr>
            <a:spLocks noGrp="1"/>
          </p:cNvSpPr>
          <p:nvPr>
            <p:ph type="ftr" sz="quarter" idx="11"/>
          </p:nvPr>
        </p:nvSpPr>
        <p:spPr>
          <a:xfrm>
            <a:off x="4831644" y="6117337"/>
            <a:ext cx="4812584" cy="365125"/>
          </a:xfrm>
        </p:spPr>
        <p:txBody>
          <a:bodyPr/>
          <a:lstStyle/>
          <a:p>
            <a:pPr>
              <a:defRPr/>
            </a:pPr>
            <a:endParaRPr lang="en-GB" altLang="en-US"/>
          </a:p>
        </p:txBody>
      </p:sp>
      <p:sp>
        <p:nvSpPr>
          <p:cNvPr id="6" name="Slide Number Placeholder 5"/>
          <p:cNvSpPr>
            <a:spLocks noGrp="1"/>
          </p:cNvSpPr>
          <p:nvPr>
            <p:ph type="sldNum" sz="quarter" idx="12"/>
          </p:nvPr>
        </p:nvSpPr>
        <p:spPr>
          <a:xfrm>
            <a:off x="11033760" y="6117337"/>
            <a:ext cx="548640" cy="365125"/>
          </a:xfrm>
        </p:spPr>
        <p:txBody>
          <a:bodyPr/>
          <a:lstStyle/>
          <a:p>
            <a:pPr>
              <a:defRPr/>
            </a:pPr>
            <a:fld id="{7251E060-3D05-4ADB-8561-D6DCC347B3FB}" type="slidenum">
              <a:rPr lang="en-GB" altLang="en-US" smtClean="0"/>
              <a:pPr>
                <a:defRPr/>
              </a:pPr>
              <a:t>‹#›</a:t>
            </a:fld>
            <a:endParaRPr lang="en-GB" altLang="en-U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114845210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2B3B62C7-8CE4-4683-BDFD-A8E93F0B8A6D}" type="slidenum">
              <a:rPr lang="en-GB" altLang="en-US" smtClean="0"/>
              <a:pPr>
                <a:defRPr/>
              </a:pPr>
              <a:t>‹#›</a:t>
            </a:fld>
            <a:endParaRPr lang="en-GB" altLang="en-US"/>
          </a:p>
        </p:txBody>
      </p:sp>
    </p:spTree>
    <p:extLst>
      <p:ext uri="{BB962C8B-B14F-4D97-AF65-F5344CB8AC3E}">
        <p14:creationId xmlns:p14="http://schemas.microsoft.com/office/powerpoint/2010/main" val="356626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2B3B62C7-8CE4-4683-BDFD-A8E93F0B8A6D}" type="slidenum">
              <a:rPr lang="en-GB" altLang="en-US" smtClean="0"/>
              <a:pPr>
                <a:defRPr/>
              </a:pPr>
              <a:t>‹#›</a:t>
            </a:fld>
            <a:endParaRPr lang="en-GB" altLang="en-US"/>
          </a:p>
        </p:txBody>
      </p:sp>
    </p:spTree>
    <p:extLst>
      <p:ext uri="{BB962C8B-B14F-4D97-AF65-F5344CB8AC3E}">
        <p14:creationId xmlns:p14="http://schemas.microsoft.com/office/powerpoint/2010/main" val="199135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2B3B62C7-8CE4-4683-BDFD-A8E93F0B8A6D}" type="slidenum">
              <a:rPr lang="en-GB" altLang="en-US" smtClean="0"/>
              <a:pPr>
                <a:defRPr/>
              </a:pPr>
              <a:t>‹#›</a:t>
            </a:fld>
            <a:endParaRPr lang="en-GB" altLang="en-US"/>
          </a:p>
        </p:txBody>
      </p:sp>
    </p:spTree>
    <p:extLst>
      <p:ext uri="{BB962C8B-B14F-4D97-AF65-F5344CB8AC3E}">
        <p14:creationId xmlns:p14="http://schemas.microsoft.com/office/powerpoint/2010/main" val="2906737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2B3B62C7-8CE4-4683-BDFD-A8E93F0B8A6D}" type="slidenum">
              <a:rPr lang="en-GB" altLang="en-US" smtClean="0"/>
              <a:pPr>
                <a:defRPr/>
              </a:pPr>
              <a:t>‹#›</a:t>
            </a:fld>
            <a:endParaRPr lang="en-GB" altLang="en-US"/>
          </a:p>
        </p:txBody>
      </p:sp>
    </p:spTree>
    <p:extLst>
      <p:ext uri="{BB962C8B-B14F-4D97-AF65-F5344CB8AC3E}">
        <p14:creationId xmlns:p14="http://schemas.microsoft.com/office/powerpoint/2010/main" val="2185132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2B3B62C7-8CE4-4683-BDFD-A8E93F0B8A6D}" type="slidenum">
              <a:rPr lang="en-GB" altLang="en-US" smtClean="0"/>
              <a:pPr>
                <a:defRPr/>
              </a:pPr>
              <a:t>‹#›</a:t>
            </a:fld>
            <a:endParaRPr lang="en-GB" altLang="en-US"/>
          </a:p>
        </p:txBody>
      </p:sp>
    </p:spTree>
    <p:extLst>
      <p:ext uri="{BB962C8B-B14F-4D97-AF65-F5344CB8AC3E}">
        <p14:creationId xmlns:p14="http://schemas.microsoft.com/office/powerpoint/2010/main" val="279514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2B3B62C7-8CE4-4683-BDFD-A8E93F0B8A6D}" type="slidenum">
              <a:rPr lang="en-GB" altLang="en-US" smtClean="0"/>
              <a:pPr>
                <a:defRPr/>
              </a:pPr>
              <a:t>‹#›</a:t>
            </a:fld>
            <a:endParaRPr lang="en-GB" altLang="en-US"/>
          </a:p>
        </p:txBody>
      </p:sp>
    </p:spTree>
    <p:extLst>
      <p:ext uri="{BB962C8B-B14F-4D97-AF65-F5344CB8AC3E}">
        <p14:creationId xmlns:p14="http://schemas.microsoft.com/office/powerpoint/2010/main" val="76003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5F69B8B4-8A4B-4E1A-899F-4688FB08B379}" type="slidenum">
              <a:rPr lang="en-GB" altLang="en-US" smtClean="0"/>
              <a:pPr>
                <a:defRPr/>
              </a:pPr>
              <a:t>‹#›</a:t>
            </a:fld>
            <a:endParaRPr lang="en-GB" altLang="en-US"/>
          </a:p>
        </p:txBody>
      </p:sp>
    </p:spTree>
    <p:extLst>
      <p:ext uri="{BB962C8B-B14F-4D97-AF65-F5344CB8AC3E}">
        <p14:creationId xmlns:p14="http://schemas.microsoft.com/office/powerpoint/2010/main" val="30789768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667EC600-CF52-4295-872D-4477B3FE7E3D}" type="slidenum">
              <a:rPr lang="en-GB" altLang="en-US" smtClean="0"/>
              <a:pPr>
                <a:defRPr/>
              </a:pPr>
              <a:t>‹#›</a:t>
            </a:fld>
            <a:endParaRPr lang="en-GB" altLang="en-US"/>
          </a:p>
        </p:txBody>
      </p:sp>
    </p:spTree>
    <p:extLst>
      <p:ext uri="{BB962C8B-B14F-4D97-AF65-F5344CB8AC3E}">
        <p14:creationId xmlns:p14="http://schemas.microsoft.com/office/powerpoint/2010/main" val="4205798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1309512" y="2667000"/>
            <a:ext cx="10272889"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92440" y="6108174"/>
            <a:ext cx="1143297" cy="365125"/>
          </a:xfrm>
        </p:spPr>
        <p:txBody>
          <a:bodyPr/>
          <a:lstStyle/>
          <a:p>
            <a:pPr>
              <a:defRPr/>
            </a:pPr>
            <a:endParaRPr lang="en-GB" altLang="en-US"/>
          </a:p>
        </p:txBody>
      </p:sp>
      <p:sp>
        <p:nvSpPr>
          <p:cNvPr id="5" name="Footer Placeholder 4"/>
          <p:cNvSpPr>
            <a:spLocks noGrp="1"/>
          </p:cNvSpPr>
          <p:nvPr>
            <p:ph type="ftr" sz="quarter" idx="11"/>
          </p:nvPr>
        </p:nvSpPr>
        <p:spPr>
          <a:xfrm>
            <a:off x="2630197" y="6108174"/>
            <a:ext cx="7086023" cy="365125"/>
          </a:xfrm>
        </p:spPr>
        <p:txBody>
          <a:bodyPr/>
          <a:lstStyle/>
          <a:p>
            <a:pPr>
              <a:defRPr/>
            </a:pPr>
            <a:endParaRPr lang="en-GB" altLang="en-US"/>
          </a:p>
        </p:txBody>
      </p:sp>
      <p:sp>
        <p:nvSpPr>
          <p:cNvPr id="6" name="Slide Number Placeholder 5"/>
          <p:cNvSpPr>
            <a:spLocks noGrp="1"/>
          </p:cNvSpPr>
          <p:nvPr>
            <p:ph type="sldNum" sz="quarter" idx="12"/>
          </p:nvPr>
        </p:nvSpPr>
        <p:spPr>
          <a:xfrm>
            <a:off x="11011957" y="6108174"/>
            <a:ext cx="570444" cy="365125"/>
          </a:xfrm>
        </p:spPr>
        <p:txBody>
          <a:bodyPr/>
          <a:lstStyle/>
          <a:p>
            <a:pPr>
              <a:defRPr/>
            </a:pPr>
            <a:fld id="{0CED0809-206C-4A69-9C48-EEE9A07CB250}" type="slidenum">
              <a:rPr lang="en-GB" altLang="en-US" smtClean="0"/>
              <a:pPr>
                <a:defRPr/>
              </a:pPr>
              <a:t>‹#›</a:t>
            </a:fld>
            <a:endParaRPr lang="en-GB" altLang="en-US"/>
          </a:p>
        </p:txBody>
      </p:sp>
    </p:spTree>
    <p:extLst>
      <p:ext uri="{BB962C8B-B14F-4D97-AF65-F5344CB8AC3E}">
        <p14:creationId xmlns:p14="http://schemas.microsoft.com/office/powerpoint/2010/main" val="22896470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a:xfrm>
            <a:off x="11031090" y="6116071"/>
            <a:ext cx="551311" cy="365125"/>
          </a:xfrm>
        </p:spPr>
        <p:txBody>
          <a:bodyPr/>
          <a:lstStyle/>
          <a:p>
            <a:pPr>
              <a:defRPr/>
            </a:pPr>
            <a:fld id="{D7691E35-77B3-48D5-B46C-432507078E66}" type="slidenum">
              <a:rPr lang="en-GB" altLang="en-US" smtClean="0"/>
              <a:pPr>
                <a:defRPr/>
              </a:pPr>
              <a:t>‹#›</a:t>
            </a:fld>
            <a:endParaRPr lang="en-GB" altLang="en-US"/>
          </a:p>
        </p:txBody>
      </p:sp>
    </p:spTree>
    <p:extLst>
      <p:ext uri="{BB962C8B-B14F-4D97-AF65-F5344CB8AC3E}">
        <p14:creationId xmlns:p14="http://schemas.microsoft.com/office/powerpoint/2010/main" val="20910010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89DCDF34-DDF5-47EB-A4EE-FB55AE2E0AD1}" type="slidenum">
              <a:rPr lang="en-GB" altLang="en-US" smtClean="0"/>
              <a:pPr>
                <a:defRPr/>
              </a:pPr>
              <a:t>‹#›</a:t>
            </a:fld>
            <a:endParaRPr lang="en-GB" altLang="en-US"/>
          </a:p>
        </p:txBody>
      </p:sp>
    </p:spTree>
    <p:extLst>
      <p:ext uri="{BB962C8B-B14F-4D97-AF65-F5344CB8AC3E}">
        <p14:creationId xmlns:p14="http://schemas.microsoft.com/office/powerpoint/2010/main" val="19986012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pPr>
              <a:defRPr/>
            </a:pPr>
            <a:fld id="{4D9FA344-ACCA-4064-9477-58460DAB1199}" type="slidenum">
              <a:rPr lang="en-GB" altLang="en-US" smtClean="0"/>
              <a:pPr>
                <a:defRPr/>
              </a:pPr>
              <a:t>‹#›</a:t>
            </a:fld>
            <a:endParaRPr lang="en-GB" altLang="en-US"/>
          </a:p>
        </p:txBody>
      </p:sp>
    </p:spTree>
    <p:extLst>
      <p:ext uri="{BB962C8B-B14F-4D97-AF65-F5344CB8AC3E}">
        <p14:creationId xmlns:p14="http://schemas.microsoft.com/office/powerpoint/2010/main" val="17283122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A7D5F2A2-5345-4040-A3C1-987C7A9A24AF}" type="slidenum">
              <a:rPr lang="en-GB" altLang="en-US" smtClean="0"/>
              <a:pPr>
                <a:defRPr/>
              </a:pPr>
              <a:t>‹#›</a:t>
            </a:fld>
            <a:endParaRPr lang="en-GB" altLang="en-US"/>
          </a:p>
        </p:txBody>
      </p:sp>
    </p:spTree>
    <p:extLst>
      <p:ext uri="{BB962C8B-B14F-4D97-AF65-F5344CB8AC3E}">
        <p14:creationId xmlns:p14="http://schemas.microsoft.com/office/powerpoint/2010/main" val="28928600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pPr>
              <a:defRPr/>
            </a:pPr>
            <a:fld id="{7332F16C-1BC9-4AA4-B413-FA048FE91A57}" type="slidenum">
              <a:rPr lang="en-GB" altLang="en-US" smtClean="0"/>
              <a:pPr>
                <a:defRPr/>
              </a:pPr>
              <a:t>‹#›</a:t>
            </a:fld>
            <a:endParaRPr lang="en-GB" altLang="en-US"/>
          </a:p>
        </p:txBody>
      </p:sp>
    </p:spTree>
    <p:extLst>
      <p:ext uri="{BB962C8B-B14F-4D97-AF65-F5344CB8AC3E}">
        <p14:creationId xmlns:p14="http://schemas.microsoft.com/office/powerpoint/2010/main" val="179550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D64A2D3F-45A7-40CB-9712-4BD2B03C8E54}" type="slidenum">
              <a:rPr lang="en-GB" altLang="en-US" smtClean="0"/>
              <a:pPr>
                <a:defRPr/>
              </a:pPr>
              <a:t>‹#›</a:t>
            </a:fld>
            <a:endParaRPr lang="en-GB" altLang="en-US"/>
          </a:p>
        </p:txBody>
      </p:sp>
    </p:spTree>
    <p:extLst>
      <p:ext uri="{BB962C8B-B14F-4D97-AF65-F5344CB8AC3E}">
        <p14:creationId xmlns:p14="http://schemas.microsoft.com/office/powerpoint/2010/main" val="36040467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F672AC82-5E85-4347-B5E5-4F30F84067FF}" type="slidenum">
              <a:rPr lang="en-GB" altLang="en-US" smtClean="0"/>
              <a:pPr>
                <a:defRPr/>
              </a:pPr>
              <a:t>‹#›</a:t>
            </a:fld>
            <a:endParaRPr lang="en-GB" altLang="en-US"/>
          </a:p>
        </p:txBody>
      </p:sp>
    </p:spTree>
    <p:extLst>
      <p:ext uri="{BB962C8B-B14F-4D97-AF65-F5344CB8AC3E}">
        <p14:creationId xmlns:p14="http://schemas.microsoft.com/office/powerpoint/2010/main" val="6447285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1"/>
            <a:ext cx="2842684"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txBody>
            <a:bodyPr/>
            <a:lstStyle/>
            <a:p>
              <a:endParaRPr lang="en-GB"/>
            </a:p>
          </p:txBody>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txBody>
            <a:bodyPr/>
            <a:lstStyle/>
            <a:p>
              <a:endParaRPr lang="en-GB"/>
            </a:p>
          </p:txBody>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txBody>
            <a:bodyPr/>
            <a:lstStyle/>
            <a:p>
              <a:endParaRPr lang="en-GB"/>
            </a:p>
          </p:txBody>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txBody>
            <a:bodyPr/>
            <a:lstStyle/>
            <a:p>
              <a:endParaRPr lang="en-GB"/>
            </a:p>
          </p:txBody>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txBody>
            <a:bodyPr/>
            <a:lstStyle/>
            <a:p>
              <a:endParaRPr lang="en-GB"/>
            </a:p>
          </p:txBody>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txBody>
            <a:bodyPr/>
            <a:lstStyle/>
            <a:p>
              <a:endParaRPr lang="en-GB"/>
            </a:p>
          </p:txBody>
        </p:sp>
      </p:gr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GB" altLang="en-US"/>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GB" altLang="en-US"/>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B3B62C7-8CE4-4683-BDFD-A8E93F0B8A6D}" type="slidenum">
              <a:rPr lang="en-GB" altLang="en-US" smtClean="0"/>
              <a:pPr>
                <a:defRPr/>
              </a:pPr>
              <a:t>‹#›</a:t>
            </a:fld>
            <a:endParaRPr lang="en-GB" altLang="en-US"/>
          </a:p>
        </p:txBody>
      </p:sp>
    </p:spTree>
    <p:extLst>
      <p:ext uri="{BB962C8B-B14F-4D97-AF65-F5344CB8AC3E}">
        <p14:creationId xmlns:p14="http://schemas.microsoft.com/office/powerpoint/2010/main" val="260590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jpeg"/><Relationship Id="rId7"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hyperlink" Target="https://quarryhillacademy.ovw1.juniperwebsites.co.uk/page/?title=Parent+Workshops&amp;pid=53" TargetMode="External"/><Relationship Id="rId5" Type="http://schemas.openxmlformats.org/officeDocument/2006/relationships/hyperlink" Target="https://www.quarryhillacademy.org.uk/parent-workshop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myclothing.com/collections/quarry-hill-academy-school-uniform-1282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quarryhillacademy.org.uk/page/?title=Term+Dates&amp;pid=3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8B5D-C858-4AE8-A5A3-7CA09FE1AC2B}"/>
              </a:ext>
            </a:extLst>
          </p:cNvPr>
          <p:cNvSpPr>
            <a:spLocks noGrp="1"/>
          </p:cNvSpPr>
          <p:nvPr>
            <p:ph type="ctrTitle"/>
          </p:nvPr>
        </p:nvSpPr>
        <p:spPr>
          <a:xfrm>
            <a:off x="3765160" y="4286241"/>
            <a:ext cx="7128718" cy="1828800"/>
          </a:xfrm>
        </p:spPr>
        <p:txBody>
          <a:bodyPr>
            <a:normAutofit/>
          </a:bodyPr>
          <a:lstStyle/>
          <a:p>
            <a:pPr algn="ctr"/>
            <a:r>
              <a:rPr lang="en-GB" dirty="0">
                <a:solidFill>
                  <a:schemeClr val="accent3"/>
                </a:solidFill>
                <a:effectLst>
                  <a:outerShdw blurRad="38100" dist="38100" dir="2700000" algn="tl">
                    <a:srgbClr val="000000">
                      <a:alpha val="43137"/>
                    </a:srgbClr>
                  </a:outerShdw>
                </a:effectLst>
                <a:latin typeface="Comic Sans MS" panose="030F0702030302020204" pitchFamily="66" charset="0"/>
              </a:rPr>
              <a:t>Reception </a:t>
            </a:r>
            <a:br>
              <a:rPr lang="en-GB" dirty="0">
                <a:solidFill>
                  <a:schemeClr val="accent3"/>
                </a:solidFill>
                <a:effectLst>
                  <a:outerShdw blurRad="38100" dist="38100" dir="2700000" algn="tl">
                    <a:srgbClr val="000000">
                      <a:alpha val="43137"/>
                    </a:srgbClr>
                  </a:outerShdw>
                </a:effectLst>
                <a:latin typeface="Comic Sans MS" panose="030F0702030302020204" pitchFamily="66" charset="0"/>
              </a:rPr>
            </a:br>
            <a:r>
              <a:rPr lang="en-GB" dirty="0">
                <a:solidFill>
                  <a:schemeClr val="accent3"/>
                </a:solidFill>
                <a:effectLst>
                  <a:outerShdw blurRad="38100" dist="38100" dir="2700000" algn="tl">
                    <a:srgbClr val="000000">
                      <a:alpha val="43137"/>
                    </a:srgbClr>
                  </a:outerShdw>
                </a:effectLst>
                <a:latin typeface="Comic Sans MS" panose="030F0702030302020204" pitchFamily="66" charset="0"/>
              </a:rPr>
              <a:t>Induction Meeting </a:t>
            </a:r>
          </a:p>
        </p:txBody>
      </p:sp>
      <p:sp>
        <p:nvSpPr>
          <p:cNvPr id="5123" name="Rectangle 3">
            <a:extLst>
              <a:ext uri="{FF2B5EF4-FFF2-40B4-BE49-F238E27FC236}">
                <a16:creationId xmlns:a16="http://schemas.microsoft.com/office/drawing/2014/main" id="{73B5A9AD-21E7-4293-BB9A-8D6F4DE41E88}"/>
              </a:ext>
            </a:extLst>
          </p:cNvPr>
          <p:cNvSpPr>
            <a:spLocks noGrp="1"/>
          </p:cNvSpPr>
          <p:nvPr>
            <p:ph type="subTitle" idx="1"/>
          </p:nvPr>
        </p:nvSpPr>
        <p:spPr/>
        <p:txBody>
          <a:bodyPr/>
          <a:lstStyle/>
          <a:p>
            <a:r>
              <a:rPr lang="en-GB" altLang="en-US" dirty="0"/>
              <a:t> </a:t>
            </a:r>
          </a:p>
        </p:txBody>
      </p:sp>
      <p:sp>
        <p:nvSpPr>
          <p:cNvPr id="3" name="TextBox 2">
            <a:extLst>
              <a:ext uri="{FF2B5EF4-FFF2-40B4-BE49-F238E27FC236}">
                <a16:creationId xmlns:a16="http://schemas.microsoft.com/office/drawing/2014/main" id="{7EB3B1BC-5FCB-4997-8AA1-E17A14F6DB4D}"/>
              </a:ext>
            </a:extLst>
          </p:cNvPr>
          <p:cNvSpPr txBox="1"/>
          <p:nvPr/>
        </p:nvSpPr>
        <p:spPr>
          <a:xfrm>
            <a:off x="3935759" y="326505"/>
            <a:ext cx="6275041" cy="1138773"/>
          </a:xfrm>
          <a:prstGeom prst="rect">
            <a:avLst/>
          </a:prstGeom>
          <a:noFill/>
        </p:spPr>
        <p:txBody>
          <a:bodyPr wrap="square" rtlCol="0">
            <a:spAutoFit/>
          </a:bodyPr>
          <a:lstStyle/>
          <a:p>
            <a:pPr algn="ctr" defTabSz="457200"/>
            <a:r>
              <a:rPr lang="en-GB" sz="4400">
                <a:solidFill>
                  <a:prstClr val="white"/>
                </a:solidFill>
                <a:effectLst>
                  <a:outerShdw blurRad="38100" dist="38100" dir="2700000" algn="tl">
                    <a:srgbClr val="000000">
                      <a:alpha val="43137"/>
                    </a:srgbClr>
                  </a:outerShdw>
                </a:effectLst>
                <a:latin typeface="Corbel" panose="020B0503020204020204"/>
              </a:rPr>
              <a:t>QUARRY </a:t>
            </a:r>
            <a:r>
              <a:rPr lang="en-GB" sz="4400" dirty="0">
                <a:solidFill>
                  <a:prstClr val="white"/>
                </a:solidFill>
                <a:effectLst>
                  <a:outerShdw blurRad="38100" dist="38100" dir="2700000" algn="tl">
                    <a:srgbClr val="000000">
                      <a:alpha val="43137"/>
                    </a:srgbClr>
                  </a:outerShdw>
                </a:effectLst>
                <a:latin typeface="Corbel" panose="020B0503020204020204"/>
              </a:rPr>
              <a:t>HILL ACADEMY</a:t>
            </a:r>
          </a:p>
          <a:p>
            <a:pPr algn="ctr" defTabSz="457200"/>
            <a:r>
              <a:rPr lang="en-GB" sz="2400" dirty="0">
                <a:solidFill>
                  <a:prstClr val="white"/>
                </a:solidFill>
                <a:effectLst>
                  <a:outerShdw blurRad="38100" dist="38100" dir="2700000" algn="tl">
                    <a:srgbClr val="000000">
                      <a:alpha val="43137"/>
                    </a:srgbClr>
                  </a:outerShdw>
                </a:effectLst>
                <a:latin typeface="Corbel" panose="020B0503020204020204"/>
              </a:rPr>
              <a:t>AIM HIGH – FLY HIGH </a:t>
            </a:r>
          </a:p>
        </p:txBody>
      </p:sp>
      <p:pic>
        <p:nvPicPr>
          <p:cNvPr id="4" name="Picture 3">
            <a:extLst>
              <a:ext uri="{FF2B5EF4-FFF2-40B4-BE49-F238E27FC236}">
                <a16:creationId xmlns:a16="http://schemas.microsoft.com/office/drawing/2014/main" id="{2BC7F509-7E0D-4F5B-B802-6A4881B33682}"/>
              </a:ext>
            </a:extLst>
          </p:cNvPr>
          <p:cNvPicPr>
            <a:picLocks noChangeAspect="1"/>
          </p:cNvPicPr>
          <p:nvPr/>
        </p:nvPicPr>
        <p:blipFill>
          <a:blip r:embed="rId2"/>
          <a:stretch>
            <a:fillRect/>
          </a:stretch>
        </p:blipFill>
        <p:spPr>
          <a:xfrm>
            <a:off x="4698682" y="1732126"/>
            <a:ext cx="4749196" cy="2493480"/>
          </a:xfrm>
          <a:prstGeom prst="rect">
            <a:avLst/>
          </a:prstGeom>
        </p:spPr>
      </p:pic>
      <p:pic>
        <p:nvPicPr>
          <p:cNvPr id="5" name="Picture 4" descr="A logo of a company&#10;&#10;Description automatically generated">
            <a:extLst>
              <a:ext uri="{FF2B5EF4-FFF2-40B4-BE49-F238E27FC236}">
                <a16:creationId xmlns:a16="http://schemas.microsoft.com/office/drawing/2014/main" id="{A2635A1D-C6F4-7593-57E4-B134FFF6D6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3927" y="171243"/>
            <a:ext cx="2125869" cy="2053798"/>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3D3F23C-2CC3-8240-997B-158221CD3FC4}"/>
              </a:ext>
            </a:extLst>
          </p:cNvPr>
          <p:cNvSpPr>
            <a:spLocks noGrp="1" noChangeArrowheads="1"/>
          </p:cNvSpPr>
          <p:nvPr>
            <p:ph type="title"/>
          </p:nvPr>
        </p:nvSpPr>
        <p:spPr>
          <a:xfrm>
            <a:off x="3576119" y="87385"/>
            <a:ext cx="6870700" cy="792162"/>
          </a:xfrm>
        </p:spPr>
        <p:txBody>
          <a:bodyPr>
            <a:normAutofit/>
          </a:bodyPr>
          <a:lstStyle/>
          <a:p>
            <a:pPr>
              <a:defRPr/>
            </a:pPr>
            <a:r>
              <a:rPr lang="en-US" altLang="en-US" dirty="0">
                <a:solidFill>
                  <a:schemeClr val="accent3"/>
                </a:solidFill>
                <a:effectLst>
                  <a:outerShdw blurRad="38100" dist="38100" dir="2700000" algn="tl">
                    <a:srgbClr val="000000">
                      <a:alpha val="43137"/>
                    </a:srgbClr>
                  </a:outerShdw>
                </a:effectLst>
                <a:latin typeface="Comic Sans MS" panose="030F0702030302020204" pitchFamily="66" charset="0"/>
              </a:rPr>
              <a:t>Cultural Capital</a:t>
            </a:r>
            <a:endPar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4" name="TextBox 3">
            <a:extLst>
              <a:ext uri="{FF2B5EF4-FFF2-40B4-BE49-F238E27FC236}">
                <a16:creationId xmlns:a16="http://schemas.microsoft.com/office/drawing/2014/main" id="{F0A76AD6-EF08-413B-A82F-9E584BB6D9CD}"/>
              </a:ext>
            </a:extLst>
          </p:cNvPr>
          <p:cNvSpPr txBox="1"/>
          <p:nvPr/>
        </p:nvSpPr>
        <p:spPr>
          <a:xfrm>
            <a:off x="3279699" y="737085"/>
            <a:ext cx="7509467" cy="2246769"/>
          </a:xfrm>
          <a:prstGeom prst="rect">
            <a:avLst/>
          </a:prstGeom>
          <a:noFill/>
        </p:spPr>
        <p:txBody>
          <a:bodyPr wrap="square" rtlCol="0">
            <a:spAutoFit/>
          </a:bodyPr>
          <a:lstStyle/>
          <a:p>
            <a:pPr defTabSz="457200"/>
            <a:r>
              <a:rPr lang="en-GB" dirty="0">
                <a:solidFill>
                  <a:prstClr val="black"/>
                </a:solidFill>
                <a:latin typeface="Comic Sans MS" panose="030F0702030302020204" pitchFamily="66" charset="0"/>
              </a:rPr>
              <a:t>To further enhance our curriculum, we strive to give all children opportunities to experience real life events, school trips, enriching experiences that enhance learning and engaging activities that provoke investigation and challenge. </a:t>
            </a:r>
          </a:p>
          <a:p>
            <a:pPr marL="285750" indent="-285750" defTabSz="457200">
              <a:buFont typeface="Arial" panose="020B0604020202020204" pitchFamily="34" charset="0"/>
              <a:buChar char="•"/>
            </a:pPr>
            <a:endParaRPr lang="en-GB" sz="1600"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endParaRPr lang="en-GB" sz="1600"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endParaRPr lang="en-GB" sz="1600"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endParaRPr lang="en-GB" sz="2000" dirty="0">
              <a:solidFill>
                <a:prstClr val="black"/>
              </a:solidFill>
              <a:latin typeface="Comic Sans MS" panose="030F0702030302020204" pitchFamily="66" charset="0"/>
            </a:endParaRPr>
          </a:p>
        </p:txBody>
      </p:sp>
      <p:sp>
        <p:nvSpPr>
          <p:cNvPr id="3" name="TextBox 2">
            <a:extLst>
              <a:ext uri="{FF2B5EF4-FFF2-40B4-BE49-F238E27FC236}">
                <a16:creationId xmlns:a16="http://schemas.microsoft.com/office/drawing/2014/main" id="{E141E652-FA75-6109-8DC7-3A19EC8033DF}"/>
              </a:ext>
            </a:extLst>
          </p:cNvPr>
          <p:cNvSpPr txBox="1"/>
          <p:nvPr/>
        </p:nvSpPr>
        <p:spPr>
          <a:xfrm>
            <a:off x="7824192" y="2708921"/>
            <a:ext cx="2483768" cy="3693319"/>
          </a:xfrm>
          <a:prstGeom prst="rect">
            <a:avLst/>
          </a:prstGeom>
          <a:noFill/>
        </p:spPr>
        <p:txBody>
          <a:bodyPr wrap="square" rtlCol="0">
            <a:spAutoFit/>
          </a:bodyPr>
          <a:lstStyle/>
          <a:p>
            <a:pPr marL="285750" indent="-285750" defTabSz="457200">
              <a:buFont typeface="Arial" panose="020B0604020202020204" pitchFamily="34" charset="0"/>
              <a:buChar char="•"/>
            </a:pPr>
            <a:r>
              <a:rPr lang="en-US" dirty="0">
                <a:solidFill>
                  <a:prstClr val="black"/>
                </a:solidFill>
                <a:latin typeface="Corbel" panose="020B0503020204020204"/>
              </a:rPr>
              <a:t>Role play</a:t>
            </a:r>
          </a:p>
          <a:p>
            <a:pPr marL="285750" indent="-285750" defTabSz="457200">
              <a:buFont typeface="Arial" panose="020B0604020202020204" pitchFamily="34" charset="0"/>
              <a:buChar char="•"/>
            </a:pPr>
            <a:r>
              <a:rPr lang="en-US" dirty="0">
                <a:solidFill>
                  <a:prstClr val="black"/>
                </a:solidFill>
                <a:latin typeface="Corbel" panose="020B0503020204020204"/>
              </a:rPr>
              <a:t>School trips</a:t>
            </a:r>
          </a:p>
          <a:p>
            <a:pPr marL="285750" indent="-285750" defTabSz="457200">
              <a:buFont typeface="Arial" panose="020B0604020202020204" pitchFamily="34" charset="0"/>
              <a:buChar char="•"/>
            </a:pPr>
            <a:r>
              <a:rPr lang="en-US" dirty="0">
                <a:solidFill>
                  <a:prstClr val="black"/>
                </a:solidFill>
                <a:latin typeface="Corbel" panose="020B0503020204020204"/>
              </a:rPr>
              <a:t>Library visits</a:t>
            </a:r>
          </a:p>
          <a:p>
            <a:pPr marL="285750" indent="-285750" defTabSz="457200">
              <a:buFont typeface="Arial" panose="020B0604020202020204" pitchFamily="34" charset="0"/>
              <a:buChar char="•"/>
            </a:pPr>
            <a:r>
              <a:rPr lang="en-US" dirty="0">
                <a:solidFill>
                  <a:prstClr val="black"/>
                </a:solidFill>
                <a:latin typeface="Corbel" panose="020B0503020204020204"/>
              </a:rPr>
              <a:t>School visitors</a:t>
            </a:r>
          </a:p>
          <a:p>
            <a:pPr marL="285750" indent="-285750" defTabSz="457200">
              <a:buFont typeface="Arial" panose="020B0604020202020204" pitchFamily="34" charset="0"/>
              <a:buChar char="•"/>
            </a:pPr>
            <a:r>
              <a:rPr lang="en-US" dirty="0">
                <a:solidFill>
                  <a:prstClr val="black"/>
                </a:solidFill>
                <a:latin typeface="Corbel" panose="020B0503020204020204"/>
              </a:rPr>
              <a:t>Planting</a:t>
            </a:r>
          </a:p>
          <a:p>
            <a:pPr marL="285750" indent="-285750" defTabSz="457200">
              <a:buFont typeface="Arial" panose="020B0604020202020204" pitchFamily="34" charset="0"/>
              <a:buChar char="•"/>
            </a:pPr>
            <a:r>
              <a:rPr lang="en-US" dirty="0">
                <a:solidFill>
                  <a:prstClr val="black"/>
                </a:solidFill>
                <a:latin typeface="Corbel" panose="020B0503020204020204"/>
              </a:rPr>
              <a:t>Cooking</a:t>
            </a:r>
          </a:p>
          <a:p>
            <a:pPr marL="285750" indent="-285750" defTabSz="457200">
              <a:buFont typeface="Arial" panose="020B0604020202020204" pitchFamily="34" charset="0"/>
              <a:buChar char="•"/>
            </a:pPr>
            <a:r>
              <a:rPr lang="en-US" dirty="0">
                <a:solidFill>
                  <a:prstClr val="black"/>
                </a:solidFill>
                <a:latin typeface="Corbel" panose="020B0503020204020204"/>
              </a:rPr>
              <a:t>Meditation </a:t>
            </a:r>
          </a:p>
          <a:p>
            <a:pPr marL="285750" indent="-285750" defTabSz="457200">
              <a:buFont typeface="Arial" panose="020B0604020202020204" pitchFamily="34" charset="0"/>
              <a:buChar char="•"/>
            </a:pPr>
            <a:r>
              <a:rPr lang="en-US" dirty="0">
                <a:solidFill>
                  <a:prstClr val="black"/>
                </a:solidFill>
                <a:latin typeface="Corbel" panose="020B0503020204020204"/>
              </a:rPr>
              <a:t>High expectations </a:t>
            </a:r>
          </a:p>
          <a:p>
            <a:pPr marL="285750" indent="-285750" defTabSz="457200">
              <a:buFont typeface="Arial" panose="020B0604020202020204" pitchFamily="34" charset="0"/>
              <a:buChar char="•"/>
            </a:pPr>
            <a:r>
              <a:rPr lang="en-US" dirty="0">
                <a:solidFill>
                  <a:prstClr val="black"/>
                </a:solidFill>
                <a:latin typeface="Corbel" panose="020B0503020204020204"/>
              </a:rPr>
              <a:t>Dress up days</a:t>
            </a:r>
          </a:p>
          <a:p>
            <a:pPr marL="285750" indent="-285750" defTabSz="457200">
              <a:buFont typeface="Arial" panose="020B0604020202020204" pitchFamily="34" charset="0"/>
              <a:buChar char="•"/>
            </a:pPr>
            <a:r>
              <a:rPr lang="en-US" dirty="0">
                <a:solidFill>
                  <a:prstClr val="black"/>
                </a:solidFill>
                <a:latin typeface="Corbel" panose="020B0503020204020204"/>
              </a:rPr>
              <a:t>Emergency services </a:t>
            </a:r>
          </a:p>
          <a:p>
            <a:pPr marL="285750" indent="-285750" defTabSz="457200">
              <a:buFont typeface="Arial" panose="020B0604020202020204" pitchFamily="34" charset="0"/>
              <a:buChar char="•"/>
            </a:pPr>
            <a:r>
              <a:rPr lang="en-US" dirty="0">
                <a:solidFill>
                  <a:prstClr val="black"/>
                </a:solidFill>
                <a:latin typeface="Corbel" panose="020B0503020204020204"/>
              </a:rPr>
              <a:t>Sports days</a:t>
            </a:r>
          </a:p>
          <a:p>
            <a:pPr marL="285750" indent="-285750" defTabSz="457200">
              <a:buFont typeface="Arial" panose="020B0604020202020204" pitchFamily="34" charset="0"/>
              <a:buChar char="•"/>
            </a:pPr>
            <a:endParaRPr lang="en-US" dirty="0">
              <a:solidFill>
                <a:prstClr val="black"/>
              </a:solidFill>
              <a:latin typeface="Corbel" panose="020B0503020204020204"/>
            </a:endParaRPr>
          </a:p>
          <a:p>
            <a:pPr defTabSz="457200"/>
            <a:r>
              <a:rPr lang="en-US" dirty="0">
                <a:solidFill>
                  <a:prstClr val="black"/>
                </a:solidFill>
                <a:latin typeface="Corbel" panose="020B0503020204020204"/>
              </a:rPr>
              <a:t>And so much more…</a:t>
            </a:r>
          </a:p>
        </p:txBody>
      </p:sp>
      <p:pic>
        <p:nvPicPr>
          <p:cNvPr id="2" name="Picture 1" descr="A logo of a company&#10;&#10;Description automatically generated">
            <a:extLst>
              <a:ext uri="{FF2B5EF4-FFF2-40B4-BE49-F238E27FC236}">
                <a16:creationId xmlns:a16="http://schemas.microsoft.com/office/drawing/2014/main" id="{AE2A87EE-E802-A252-75E8-BB6C440A77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1906" y="218505"/>
            <a:ext cx="1699583" cy="1641964"/>
          </a:xfrm>
          <a:prstGeom prst="rect">
            <a:avLst/>
          </a:prstGeom>
          <a:noFill/>
          <a:ln>
            <a:noFill/>
          </a:ln>
        </p:spPr>
      </p:pic>
      <p:pic>
        <p:nvPicPr>
          <p:cNvPr id="3074" name="Picture 2">
            <a:extLst>
              <a:ext uri="{FF2B5EF4-FFF2-40B4-BE49-F238E27FC236}">
                <a16:creationId xmlns:a16="http://schemas.microsoft.com/office/drawing/2014/main" id="{BB34A912-EBD8-C2DA-D26B-B65E12B76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00291">
            <a:off x="1753079" y="1996440"/>
            <a:ext cx="1569720" cy="20929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62E1099-85F8-E55A-3D6E-4BE78DA4CA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00" t="12824" r="16400" b="45185"/>
          <a:stretch/>
        </p:blipFill>
        <p:spPr bwMode="auto">
          <a:xfrm rot="674898">
            <a:off x="4673646" y="3778331"/>
            <a:ext cx="2375231" cy="19789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01A8D81-82CA-60F0-779D-D350F976D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985" y="2067560"/>
            <a:ext cx="2231293" cy="16734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0C16A9F-E185-51C8-0EEF-30594269B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0218" y="4008081"/>
            <a:ext cx="1484176" cy="19789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D0E908F6-7DA7-A808-9A60-592C3C1715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82432">
            <a:off x="3027250" y="4242369"/>
            <a:ext cx="181920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32AF5998-436A-0BB6-1BA1-431DF93C8A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2656" y="1932760"/>
            <a:ext cx="1676235" cy="224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16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521D0C-A046-475B-B6B7-0EF5629531B9}"/>
              </a:ext>
            </a:extLst>
          </p:cNvPr>
          <p:cNvSpPr txBox="1"/>
          <p:nvPr/>
        </p:nvSpPr>
        <p:spPr>
          <a:xfrm>
            <a:off x="2953350" y="432155"/>
            <a:ext cx="7493469" cy="584775"/>
          </a:xfrm>
          <a:prstGeom prst="rect">
            <a:avLst/>
          </a:prstGeom>
          <a:noFill/>
        </p:spPr>
        <p:txBody>
          <a:bodyPr wrap="square" rtlCol="0">
            <a:spAutoFit/>
          </a:bodyPr>
          <a:lstStyle/>
          <a:p>
            <a:pPr algn="ctr" defTabSz="457200"/>
            <a:r>
              <a:rPr lang="en-US" sz="3200" dirty="0">
                <a:solidFill>
                  <a:srgbClr val="297FD5"/>
                </a:solidFill>
                <a:effectLst>
                  <a:outerShdw blurRad="38100" dist="38100" dir="2700000" algn="tl">
                    <a:srgbClr val="000000">
                      <a:alpha val="43137"/>
                    </a:srgbClr>
                  </a:outerShdw>
                </a:effectLst>
                <a:latin typeface="Comic Sans MS" panose="030F0702030302020204" pitchFamily="66" charset="0"/>
              </a:rPr>
              <a:t>Assessment </a:t>
            </a:r>
            <a:endParaRPr lang="en-GB" sz="3200" dirty="0">
              <a:solidFill>
                <a:srgbClr val="297FD5"/>
              </a:solidFill>
              <a:effectLst>
                <a:outerShdw blurRad="38100" dist="38100" dir="2700000" algn="tl">
                  <a:srgbClr val="000000">
                    <a:alpha val="43137"/>
                  </a:srgbClr>
                </a:outerShdw>
              </a:effectLst>
              <a:latin typeface="Comic Sans MS" panose="030F0702030302020204" pitchFamily="66" charset="0"/>
            </a:endParaRPr>
          </a:p>
        </p:txBody>
      </p:sp>
      <p:sp>
        <p:nvSpPr>
          <p:cNvPr id="14" name="TextBox 13">
            <a:extLst>
              <a:ext uri="{FF2B5EF4-FFF2-40B4-BE49-F238E27FC236}">
                <a16:creationId xmlns:a16="http://schemas.microsoft.com/office/drawing/2014/main" id="{391E6749-D706-4DBE-BBCF-4655EEA5E14F}"/>
              </a:ext>
            </a:extLst>
          </p:cNvPr>
          <p:cNvSpPr txBox="1"/>
          <p:nvPr/>
        </p:nvSpPr>
        <p:spPr>
          <a:xfrm>
            <a:off x="2953349" y="1347534"/>
            <a:ext cx="7704856" cy="5078313"/>
          </a:xfrm>
          <a:prstGeom prst="rect">
            <a:avLst/>
          </a:prstGeom>
          <a:noFill/>
        </p:spPr>
        <p:txBody>
          <a:bodyPr wrap="square" rtlCol="0">
            <a:spAutoFit/>
          </a:bodyPr>
          <a:lstStyle/>
          <a:p>
            <a:pPr defTabSz="457200"/>
            <a:r>
              <a:rPr lang="en-US" dirty="0">
                <a:solidFill>
                  <a:prstClr val="black"/>
                </a:solidFill>
                <a:latin typeface="Comic Sans MS" panose="030F0702030302020204" pitchFamily="66" charset="0"/>
              </a:rPr>
              <a:t>Regular assessment of pupil progress will be made throughout your child’s time in Reception. </a:t>
            </a:r>
          </a:p>
          <a:p>
            <a:pPr defTabSz="457200"/>
            <a:endParaRPr lang="en-US" dirty="0">
              <a:solidFill>
                <a:prstClr val="black"/>
              </a:solidFill>
              <a:latin typeface="Comic Sans MS" panose="030F0702030302020204" pitchFamily="66" charset="0"/>
            </a:endParaRPr>
          </a:p>
          <a:p>
            <a:pPr defTabSz="457200"/>
            <a:r>
              <a:rPr lang="en-US" dirty="0">
                <a:solidFill>
                  <a:prstClr val="black"/>
                </a:solidFill>
                <a:latin typeface="Comic Sans MS" panose="030F0702030302020204" pitchFamily="66" charset="0"/>
              </a:rPr>
              <a:t>Assessment is measured by the following: </a:t>
            </a:r>
          </a:p>
          <a:p>
            <a:pPr defTabSz="457200"/>
            <a:endParaRPr lang="en-US"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r>
              <a:rPr lang="en-US" dirty="0">
                <a:solidFill>
                  <a:prstClr val="black"/>
                </a:solidFill>
                <a:latin typeface="Comic Sans MS" panose="030F0702030302020204" pitchFamily="66" charset="0"/>
              </a:rPr>
              <a:t>Working Towards</a:t>
            </a:r>
          </a:p>
          <a:p>
            <a:pPr marL="285750" indent="-285750" defTabSz="457200">
              <a:buFont typeface="Arial" panose="020B0604020202020204" pitchFamily="34" charset="0"/>
              <a:buChar char="•"/>
            </a:pPr>
            <a:r>
              <a:rPr lang="en-US" dirty="0">
                <a:solidFill>
                  <a:prstClr val="black"/>
                </a:solidFill>
                <a:latin typeface="Comic Sans MS" panose="030F0702030302020204" pitchFamily="66" charset="0"/>
              </a:rPr>
              <a:t>On Track</a:t>
            </a:r>
          </a:p>
          <a:p>
            <a:pPr marL="285750" indent="-285750" defTabSz="457200">
              <a:buFont typeface="Arial" panose="020B0604020202020204" pitchFamily="34" charset="0"/>
              <a:buChar char="•"/>
            </a:pPr>
            <a:endParaRPr lang="en-US" dirty="0">
              <a:solidFill>
                <a:prstClr val="black"/>
              </a:solidFill>
              <a:latin typeface="Comic Sans MS" panose="030F0702030302020204" pitchFamily="66" charset="0"/>
            </a:endParaRPr>
          </a:p>
          <a:p>
            <a:pPr defTabSz="457200"/>
            <a:r>
              <a:rPr lang="en-US" dirty="0">
                <a:solidFill>
                  <a:prstClr val="black"/>
                </a:solidFill>
                <a:latin typeface="Comic Sans MS" panose="030F0702030302020204" pitchFamily="66" charset="0"/>
              </a:rPr>
              <a:t>To meet age related expectations, children should remain ‘On Track’ to be at the expected level of progress for their age. This is monitored by their key worker, through lots of play and discussion opportunities. </a:t>
            </a:r>
          </a:p>
          <a:p>
            <a:pPr defTabSz="457200"/>
            <a:endParaRPr lang="en-US" dirty="0">
              <a:solidFill>
                <a:prstClr val="black"/>
              </a:solidFill>
              <a:latin typeface="Comic Sans MS" panose="030F0702030302020204" pitchFamily="66" charset="0"/>
            </a:endParaRPr>
          </a:p>
          <a:p>
            <a:pPr defTabSz="457200"/>
            <a:r>
              <a:rPr lang="en-US" dirty="0">
                <a:solidFill>
                  <a:prstClr val="black"/>
                </a:solidFill>
                <a:latin typeface="Comic Sans MS" panose="030F0702030302020204" pitchFamily="66" charset="0"/>
              </a:rPr>
              <a:t>Class teachers will then make the final judgement of both attainment and progress at the end of each half term. </a:t>
            </a:r>
          </a:p>
          <a:p>
            <a:pPr defTabSz="457200"/>
            <a:endParaRPr lang="en-US" dirty="0">
              <a:solidFill>
                <a:prstClr val="black"/>
              </a:solidFill>
              <a:latin typeface="Comic Sans MS" panose="030F0702030302020204" pitchFamily="66" charset="0"/>
            </a:endParaRPr>
          </a:p>
          <a:p>
            <a:pPr defTabSz="457200"/>
            <a:r>
              <a:rPr lang="en-US" dirty="0">
                <a:solidFill>
                  <a:prstClr val="black"/>
                </a:solidFill>
                <a:latin typeface="Comic Sans MS" panose="030F0702030302020204" pitchFamily="66" charset="0"/>
              </a:rPr>
              <a:t>Parents will be regularly updated on their child’s progress and attainment, throughout the year. </a:t>
            </a:r>
            <a:endParaRPr lang="en-GB" dirty="0">
              <a:solidFill>
                <a:prstClr val="black"/>
              </a:solidFill>
              <a:latin typeface="Comic Sans MS" panose="030F0702030302020204" pitchFamily="66" charset="0"/>
            </a:endParaRPr>
          </a:p>
        </p:txBody>
      </p:sp>
      <p:pic>
        <p:nvPicPr>
          <p:cNvPr id="2" name="Picture 1" descr="A logo of a company&#10;&#10;Description automatically generated">
            <a:extLst>
              <a:ext uri="{FF2B5EF4-FFF2-40B4-BE49-F238E27FC236}">
                <a16:creationId xmlns:a16="http://schemas.microsoft.com/office/drawing/2014/main" id="{BE835D71-3F25-5AEA-8A8E-C307143D5A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3766" y="195948"/>
            <a:ext cx="1699583" cy="1641964"/>
          </a:xfrm>
          <a:prstGeom prst="rect">
            <a:avLst/>
          </a:prstGeom>
          <a:noFill/>
          <a:ln>
            <a:noFill/>
          </a:ln>
        </p:spPr>
      </p:pic>
    </p:spTree>
    <p:extLst>
      <p:ext uri="{BB962C8B-B14F-4D97-AF65-F5344CB8AC3E}">
        <p14:creationId xmlns:p14="http://schemas.microsoft.com/office/powerpoint/2010/main" val="33484957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521D0C-A046-475B-B6B7-0EF5629531B9}"/>
              </a:ext>
            </a:extLst>
          </p:cNvPr>
          <p:cNvSpPr txBox="1"/>
          <p:nvPr/>
        </p:nvSpPr>
        <p:spPr>
          <a:xfrm>
            <a:off x="2953350" y="432155"/>
            <a:ext cx="7493469" cy="584775"/>
          </a:xfrm>
          <a:prstGeom prst="rect">
            <a:avLst/>
          </a:prstGeom>
          <a:noFill/>
        </p:spPr>
        <p:txBody>
          <a:bodyPr wrap="square" rtlCol="0">
            <a:spAutoFit/>
          </a:bodyPr>
          <a:lstStyle/>
          <a:p>
            <a:pPr algn="ctr" defTabSz="457200"/>
            <a:r>
              <a:rPr lang="en-US" sz="3200" dirty="0">
                <a:solidFill>
                  <a:srgbClr val="297FD5"/>
                </a:solidFill>
                <a:effectLst>
                  <a:outerShdw blurRad="38100" dist="38100" dir="2700000" algn="tl">
                    <a:srgbClr val="000000">
                      <a:alpha val="43137"/>
                    </a:srgbClr>
                  </a:outerShdw>
                </a:effectLst>
                <a:latin typeface="Comic Sans MS" panose="030F0702030302020204" pitchFamily="66" charset="0"/>
              </a:rPr>
              <a:t>Interventions  </a:t>
            </a:r>
            <a:endParaRPr lang="en-GB" sz="3200" dirty="0">
              <a:solidFill>
                <a:srgbClr val="297FD5"/>
              </a:solidFill>
              <a:effectLst>
                <a:outerShdw blurRad="38100" dist="38100" dir="2700000" algn="tl">
                  <a:srgbClr val="000000">
                    <a:alpha val="43137"/>
                  </a:srgbClr>
                </a:outerShdw>
              </a:effectLst>
              <a:latin typeface="Comic Sans MS" panose="030F0702030302020204" pitchFamily="66" charset="0"/>
            </a:endParaRPr>
          </a:p>
        </p:txBody>
      </p:sp>
      <p:sp>
        <p:nvSpPr>
          <p:cNvPr id="14" name="TextBox 13">
            <a:extLst>
              <a:ext uri="{FF2B5EF4-FFF2-40B4-BE49-F238E27FC236}">
                <a16:creationId xmlns:a16="http://schemas.microsoft.com/office/drawing/2014/main" id="{391E6749-D706-4DBE-BBCF-4655EEA5E14F}"/>
              </a:ext>
            </a:extLst>
          </p:cNvPr>
          <p:cNvSpPr txBox="1"/>
          <p:nvPr/>
        </p:nvSpPr>
        <p:spPr>
          <a:xfrm>
            <a:off x="2741962" y="1497107"/>
            <a:ext cx="7704856" cy="3139321"/>
          </a:xfrm>
          <a:prstGeom prst="rect">
            <a:avLst/>
          </a:prstGeom>
          <a:noFill/>
        </p:spPr>
        <p:txBody>
          <a:bodyPr wrap="square" rtlCol="0">
            <a:spAutoFit/>
          </a:bodyPr>
          <a:lstStyle/>
          <a:p>
            <a:pPr defTabSz="457200"/>
            <a:r>
              <a:rPr lang="en-US" dirty="0">
                <a:solidFill>
                  <a:prstClr val="black"/>
                </a:solidFill>
                <a:latin typeface="Comic Sans MS" panose="030F0702030302020204" pitchFamily="66" charset="0"/>
              </a:rPr>
              <a:t>In Reception, staff will regularly monitor pupil progress. If there is an area of development that is identified as ‘Working Towards’, the class teacher will organise intervention groups to target these areas. </a:t>
            </a:r>
          </a:p>
          <a:p>
            <a:pPr defTabSz="457200"/>
            <a:endParaRPr lang="en-US" dirty="0">
              <a:solidFill>
                <a:prstClr val="black"/>
              </a:solidFill>
              <a:latin typeface="Comic Sans MS" panose="030F0702030302020204" pitchFamily="66" charset="0"/>
            </a:endParaRPr>
          </a:p>
          <a:p>
            <a:pPr defTabSz="457200"/>
            <a:r>
              <a:rPr lang="en-US" dirty="0">
                <a:solidFill>
                  <a:prstClr val="black"/>
                </a:solidFill>
                <a:latin typeface="Comic Sans MS" panose="030F0702030302020204" pitchFamily="66" charset="0"/>
              </a:rPr>
              <a:t>Children will then be involved in weekly sessions, over a period of 6 weeks, to further support any areas that they are currently requiring support in. These sessions run with fewer children and use games and creative activities to enhance learning. </a:t>
            </a:r>
          </a:p>
          <a:p>
            <a:pPr defTabSz="457200"/>
            <a:endParaRPr lang="en-US" dirty="0">
              <a:solidFill>
                <a:prstClr val="black"/>
              </a:solidFill>
              <a:latin typeface="Comic Sans MS" panose="030F0702030302020204" pitchFamily="66" charset="0"/>
            </a:endParaRPr>
          </a:p>
          <a:p>
            <a:pPr defTabSz="457200"/>
            <a:r>
              <a:rPr lang="en-US" dirty="0">
                <a:solidFill>
                  <a:prstClr val="black"/>
                </a:solidFill>
                <a:latin typeface="Comic Sans MS" panose="030F0702030302020204" pitchFamily="66" charset="0"/>
              </a:rPr>
              <a:t>Regular monitoring through observation will be completed to then support children to become ‘On Track’. </a:t>
            </a:r>
            <a:endParaRPr lang="en-GB" dirty="0">
              <a:solidFill>
                <a:prstClr val="black"/>
              </a:solidFill>
              <a:latin typeface="Comic Sans MS" panose="030F0702030302020204" pitchFamily="66" charset="0"/>
            </a:endParaRPr>
          </a:p>
        </p:txBody>
      </p:sp>
      <p:pic>
        <p:nvPicPr>
          <p:cNvPr id="3" name="Picture 2" descr="A logo of a company&#10;&#10;Description automatically generated">
            <a:extLst>
              <a:ext uri="{FF2B5EF4-FFF2-40B4-BE49-F238E27FC236}">
                <a16:creationId xmlns:a16="http://schemas.microsoft.com/office/drawing/2014/main" id="{E1539762-81B6-B515-71BE-27E33C1E60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0237" y="107316"/>
            <a:ext cx="1699583" cy="1641964"/>
          </a:xfrm>
          <a:prstGeom prst="rect">
            <a:avLst/>
          </a:prstGeom>
          <a:noFill/>
          <a:ln>
            <a:noFill/>
          </a:ln>
        </p:spPr>
      </p:pic>
      <p:pic>
        <p:nvPicPr>
          <p:cNvPr id="5122" name="Picture 2">
            <a:extLst>
              <a:ext uri="{FF2B5EF4-FFF2-40B4-BE49-F238E27FC236}">
                <a16:creationId xmlns:a16="http://schemas.microsoft.com/office/drawing/2014/main" id="{C4744B0A-F91F-1A8B-5016-CD6E749750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4" t="16905" r="-434" b="4878"/>
          <a:stretch/>
        </p:blipFill>
        <p:spPr bwMode="auto">
          <a:xfrm>
            <a:off x="8642659" y="4304370"/>
            <a:ext cx="2298947" cy="239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76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848AF07-BF0D-40BA-8216-F9725282D6C7}"/>
              </a:ext>
            </a:extLst>
          </p:cNvPr>
          <p:cNvSpPr>
            <a:spLocks noGrp="1"/>
          </p:cNvSpPr>
          <p:nvPr>
            <p:ph type="title"/>
          </p:nvPr>
        </p:nvSpPr>
        <p:spPr>
          <a:xfrm>
            <a:off x="2859088" y="476251"/>
            <a:ext cx="6870700" cy="828675"/>
          </a:xfrm>
        </p:spPr>
        <p:txBody>
          <a:bodyPr/>
          <a:lstStyle/>
          <a:p>
            <a:pPr eaLnBrk="1" hangingPunct="1"/>
            <a:r>
              <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rPr>
              <a:t>Topics</a:t>
            </a:r>
            <a:r>
              <a:rPr lang="en-GB" altLang="en-US"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sp>
        <p:nvSpPr>
          <p:cNvPr id="4" name="TextBox 3">
            <a:extLst>
              <a:ext uri="{FF2B5EF4-FFF2-40B4-BE49-F238E27FC236}">
                <a16:creationId xmlns:a16="http://schemas.microsoft.com/office/drawing/2014/main" id="{EF33A88F-4BB7-4C39-B328-E2EB23D86FED}"/>
              </a:ext>
            </a:extLst>
          </p:cNvPr>
          <p:cNvSpPr txBox="1"/>
          <p:nvPr/>
        </p:nvSpPr>
        <p:spPr>
          <a:xfrm>
            <a:off x="2449612" y="2460130"/>
            <a:ext cx="7927404" cy="3046988"/>
          </a:xfrm>
          <a:prstGeom prst="rect">
            <a:avLst/>
          </a:prstGeom>
          <a:noFill/>
        </p:spPr>
        <p:txBody>
          <a:bodyPr wrap="square" rtlCol="0">
            <a:spAutoFit/>
          </a:bodyPr>
          <a:lstStyle/>
          <a:p>
            <a:pPr defTabSz="457200"/>
            <a:r>
              <a:rPr lang="en-GB" sz="3200" dirty="0">
                <a:solidFill>
                  <a:srgbClr val="242852"/>
                </a:solidFill>
                <a:latin typeface="Comic Sans MS" panose="030F0702030302020204" pitchFamily="66" charset="0"/>
              </a:rPr>
              <a:t>Autumn 1 –     </a:t>
            </a:r>
            <a:r>
              <a:rPr lang="en-GB" sz="2400" dirty="0">
                <a:solidFill>
                  <a:srgbClr val="242852"/>
                </a:solidFill>
                <a:latin typeface="Comic Sans MS" panose="030F0702030302020204" pitchFamily="66" charset="0"/>
              </a:rPr>
              <a:t>All About Me</a:t>
            </a:r>
          </a:p>
          <a:p>
            <a:pPr defTabSz="457200"/>
            <a:r>
              <a:rPr lang="en-GB" sz="3200" dirty="0">
                <a:solidFill>
                  <a:srgbClr val="242852"/>
                </a:solidFill>
                <a:latin typeface="Comic Sans MS" panose="030F0702030302020204" pitchFamily="66" charset="0"/>
              </a:rPr>
              <a:t>Autumn 2 –    </a:t>
            </a:r>
            <a:r>
              <a:rPr lang="en-GB" sz="2400" dirty="0">
                <a:solidFill>
                  <a:srgbClr val="242852"/>
                </a:solidFill>
                <a:latin typeface="Comic Sans MS" panose="030F0702030302020204" pitchFamily="66" charset="0"/>
              </a:rPr>
              <a:t>Traditional Tales</a:t>
            </a:r>
          </a:p>
          <a:p>
            <a:pPr defTabSz="457200"/>
            <a:r>
              <a:rPr lang="en-GB" sz="3200" dirty="0">
                <a:solidFill>
                  <a:srgbClr val="242852"/>
                </a:solidFill>
                <a:latin typeface="Comic Sans MS" panose="030F0702030302020204" pitchFamily="66" charset="0"/>
              </a:rPr>
              <a:t>Spring 1 –      </a:t>
            </a:r>
            <a:r>
              <a:rPr lang="en-GB" sz="2400" dirty="0">
                <a:solidFill>
                  <a:srgbClr val="242852"/>
                </a:solidFill>
                <a:latin typeface="Comic Sans MS" panose="030F0702030302020204" pitchFamily="66" charset="0"/>
              </a:rPr>
              <a:t>People Who Help Us</a:t>
            </a:r>
          </a:p>
          <a:p>
            <a:pPr defTabSz="457200"/>
            <a:r>
              <a:rPr lang="en-GB" sz="3200" dirty="0">
                <a:solidFill>
                  <a:srgbClr val="242852"/>
                </a:solidFill>
                <a:latin typeface="Comic Sans MS" panose="030F0702030302020204" pitchFamily="66" charset="0"/>
              </a:rPr>
              <a:t>Spring 2 –      </a:t>
            </a:r>
            <a:r>
              <a:rPr lang="en-GB" sz="2400" dirty="0">
                <a:solidFill>
                  <a:srgbClr val="242852"/>
                </a:solidFill>
                <a:latin typeface="Comic Sans MS" panose="030F0702030302020204" pitchFamily="66" charset="0"/>
              </a:rPr>
              <a:t>Explorers</a:t>
            </a:r>
          </a:p>
          <a:p>
            <a:pPr defTabSz="457200"/>
            <a:r>
              <a:rPr lang="en-GB" sz="3200" dirty="0">
                <a:solidFill>
                  <a:srgbClr val="242852"/>
                </a:solidFill>
                <a:latin typeface="Comic Sans MS" panose="030F0702030302020204" pitchFamily="66" charset="0"/>
              </a:rPr>
              <a:t>Summer 1 –    </a:t>
            </a:r>
            <a:r>
              <a:rPr lang="en-GB" sz="2400" dirty="0">
                <a:solidFill>
                  <a:srgbClr val="242852"/>
                </a:solidFill>
                <a:latin typeface="Comic Sans MS" panose="030F0702030302020204" pitchFamily="66" charset="0"/>
              </a:rPr>
              <a:t>Growing</a:t>
            </a:r>
          </a:p>
          <a:p>
            <a:pPr defTabSz="457200"/>
            <a:r>
              <a:rPr lang="en-GB" sz="3200" dirty="0">
                <a:solidFill>
                  <a:srgbClr val="242852"/>
                </a:solidFill>
                <a:latin typeface="Comic Sans MS" panose="030F0702030302020204" pitchFamily="66" charset="0"/>
              </a:rPr>
              <a:t>Summer 2 -    </a:t>
            </a:r>
            <a:r>
              <a:rPr lang="en-GB" sz="2400" dirty="0">
                <a:solidFill>
                  <a:srgbClr val="242852"/>
                </a:solidFill>
                <a:latin typeface="Comic Sans MS" panose="030F0702030302020204" pitchFamily="66" charset="0"/>
              </a:rPr>
              <a:t>Splash!</a:t>
            </a:r>
            <a:endParaRPr lang="en-GB" sz="3200" dirty="0">
              <a:solidFill>
                <a:srgbClr val="242852"/>
              </a:solidFill>
              <a:latin typeface="Comic Sans MS" panose="030F0702030302020204" pitchFamily="66" charset="0"/>
            </a:endParaRPr>
          </a:p>
        </p:txBody>
      </p:sp>
      <p:sp>
        <p:nvSpPr>
          <p:cNvPr id="6" name="TextBox 5">
            <a:extLst>
              <a:ext uri="{FF2B5EF4-FFF2-40B4-BE49-F238E27FC236}">
                <a16:creationId xmlns:a16="http://schemas.microsoft.com/office/drawing/2014/main" id="{D40A0CB5-0487-4EA0-845B-F343E04A8278}"/>
              </a:ext>
            </a:extLst>
          </p:cNvPr>
          <p:cNvSpPr txBox="1"/>
          <p:nvPr/>
        </p:nvSpPr>
        <p:spPr>
          <a:xfrm>
            <a:off x="2601054" y="1436797"/>
            <a:ext cx="7750844" cy="707886"/>
          </a:xfrm>
          <a:prstGeom prst="rect">
            <a:avLst/>
          </a:prstGeom>
          <a:noFill/>
        </p:spPr>
        <p:txBody>
          <a:bodyPr wrap="square" rtlCol="0">
            <a:spAutoFit/>
          </a:bodyPr>
          <a:lstStyle/>
          <a:p>
            <a:pPr defTabSz="457200"/>
            <a:r>
              <a:rPr lang="en-GB" sz="2000" dirty="0">
                <a:solidFill>
                  <a:prstClr val="black"/>
                </a:solidFill>
                <a:latin typeface="Comic Sans MS" panose="030F0702030302020204" pitchFamily="66" charset="0"/>
              </a:rPr>
              <a:t>We use a range of interesting topics to inspire our learning each half term:</a:t>
            </a:r>
          </a:p>
        </p:txBody>
      </p:sp>
      <p:pic>
        <p:nvPicPr>
          <p:cNvPr id="5122" name="Picture 2" descr="Image result for i'm special i'm me">
            <a:extLst>
              <a:ext uri="{FF2B5EF4-FFF2-40B4-BE49-F238E27FC236}">
                <a16:creationId xmlns:a16="http://schemas.microsoft.com/office/drawing/2014/main" id="{FBBA8511-36DF-B7C1-F608-3DEBB6075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7708">
            <a:off x="9479554" y="1803343"/>
            <a:ext cx="918592" cy="11924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emergency services clipart">
            <a:extLst>
              <a:ext uri="{FF2B5EF4-FFF2-40B4-BE49-F238E27FC236}">
                <a16:creationId xmlns:a16="http://schemas.microsoft.com/office/drawing/2014/main" id="{62BAA491-4593-5252-D2CD-6F07B79AC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035" y="2524140"/>
            <a:ext cx="1265352" cy="103216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traditional tales clipart">
            <a:extLst>
              <a:ext uri="{FF2B5EF4-FFF2-40B4-BE49-F238E27FC236}">
                <a16:creationId xmlns:a16="http://schemas.microsoft.com/office/drawing/2014/main" id="{4B48B3E4-B330-3143-D0E1-9A592540E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3557">
            <a:off x="9498999" y="3316918"/>
            <a:ext cx="1032160" cy="103216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explorers clipart">
            <a:extLst>
              <a:ext uri="{FF2B5EF4-FFF2-40B4-BE49-F238E27FC236}">
                <a16:creationId xmlns:a16="http://schemas.microsoft.com/office/drawing/2014/main" id="{99766532-6C63-8DF1-EF62-8A544B64F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8304" y="3594529"/>
            <a:ext cx="565795" cy="108758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growing">
            <a:extLst>
              <a:ext uri="{FF2B5EF4-FFF2-40B4-BE49-F238E27FC236}">
                <a16:creationId xmlns:a16="http://schemas.microsoft.com/office/drawing/2014/main" id="{8ACD8038-265E-E5F8-C73E-B14F6F4992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77171">
            <a:off x="8906451" y="4501417"/>
            <a:ext cx="1516385" cy="1039147"/>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splash clipart">
            <a:extLst>
              <a:ext uri="{FF2B5EF4-FFF2-40B4-BE49-F238E27FC236}">
                <a16:creationId xmlns:a16="http://schemas.microsoft.com/office/drawing/2014/main" id="{3BDAD0D8-8D05-BC2A-0374-3C23A5308C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90951">
            <a:off x="8807959" y="5573370"/>
            <a:ext cx="1360363" cy="11096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of a company&#10;&#10;Description automatically generated">
            <a:extLst>
              <a:ext uri="{FF2B5EF4-FFF2-40B4-BE49-F238E27FC236}">
                <a16:creationId xmlns:a16="http://schemas.microsoft.com/office/drawing/2014/main" id="{0ACC78FD-1D21-4E49-38E4-5ECB307B25A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0079" y="69606"/>
            <a:ext cx="1699583" cy="1641964"/>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B30CC19-5D2B-4281-807B-E651149BC700}"/>
              </a:ext>
            </a:extLst>
          </p:cNvPr>
          <p:cNvSpPr>
            <a:spLocks noGrp="1"/>
          </p:cNvSpPr>
          <p:nvPr>
            <p:ph type="title"/>
          </p:nvPr>
        </p:nvSpPr>
        <p:spPr>
          <a:xfrm>
            <a:off x="2660650" y="5468"/>
            <a:ext cx="6870700" cy="828675"/>
          </a:xfrm>
        </p:spPr>
        <p:txBody>
          <a:bodyPr/>
          <a:lstStyle/>
          <a:p>
            <a:pPr eaLnBrk="1" hangingPunct="1"/>
            <a:r>
              <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rPr>
              <a:t>Homework</a:t>
            </a:r>
          </a:p>
        </p:txBody>
      </p:sp>
      <p:pic>
        <p:nvPicPr>
          <p:cNvPr id="20485" name="Picture 1">
            <a:extLst>
              <a:ext uri="{FF2B5EF4-FFF2-40B4-BE49-F238E27FC236}">
                <a16:creationId xmlns:a16="http://schemas.microsoft.com/office/drawing/2014/main" id="{49F79578-FE21-49EC-A950-2E3955228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4020">
            <a:off x="8321585" y="664986"/>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a:extLst>
              <a:ext uri="{FF2B5EF4-FFF2-40B4-BE49-F238E27FC236}">
                <a16:creationId xmlns:a16="http://schemas.microsoft.com/office/drawing/2014/main" id="{AC4163AF-79ED-4C1B-827A-E1DF7D98F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4859">
            <a:off x="8125137" y="2554223"/>
            <a:ext cx="20002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a:extLst>
              <a:ext uri="{FF2B5EF4-FFF2-40B4-BE49-F238E27FC236}">
                <a16:creationId xmlns:a16="http://schemas.microsoft.com/office/drawing/2014/main" id="{981542D7-ECE1-4644-A8BA-0C4B576B1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94544">
            <a:off x="8394155" y="4771948"/>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795E39D-EA4A-4008-9377-5CE1619C7018}"/>
              </a:ext>
            </a:extLst>
          </p:cNvPr>
          <p:cNvSpPr txBox="1"/>
          <p:nvPr/>
        </p:nvSpPr>
        <p:spPr>
          <a:xfrm>
            <a:off x="3083686" y="1023417"/>
            <a:ext cx="4824536" cy="4339650"/>
          </a:xfrm>
          <a:prstGeom prst="rect">
            <a:avLst/>
          </a:prstGeom>
          <a:noFill/>
        </p:spPr>
        <p:txBody>
          <a:bodyPr wrap="square" rtlCol="0">
            <a:spAutoFit/>
          </a:bodyPr>
          <a:lstStyle/>
          <a:p>
            <a:pPr defTabSz="457200"/>
            <a:r>
              <a:rPr lang="en-GB" b="1" dirty="0">
                <a:solidFill>
                  <a:prstClr val="black"/>
                </a:solidFill>
                <a:latin typeface="Comic Sans MS" panose="030F0702030302020204" pitchFamily="66" charset="0"/>
              </a:rPr>
              <a:t>In partnership with parents: </a:t>
            </a:r>
          </a:p>
          <a:p>
            <a:pPr defTabSz="457200"/>
            <a:endParaRPr lang="en-GB" dirty="0">
              <a:solidFill>
                <a:prstClr val="black"/>
              </a:solidFill>
              <a:latin typeface="Comic Sans MS" panose="030F0702030302020204" pitchFamily="66" charset="0"/>
            </a:endParaRPr>
          </a:p>
          <a:p>
            <a:pPr defTabSz="457200"/>
            <a:r>
              <a:rPr lang="en-GB" sz="1600" dirty="0">
                <a:solidFill>
                  <a:prstClr val="black"/>
                </a:solidFill>
                <a:latin typeface="Comic Sans MS" panose="030F0702030302020204" pitchFamily="66" charset="0"/>
              </a:rPr>
              <a:t>In order to ensure that children’s learning is continued at home, we ask parents to engage in some homework tasks each week. </a:t>
            </a:r>
          </a:p>
          <a:p>
            <a:pPr defTabSz="457200"/>
            <a:endParaRPr lang="en-GB" sz="1600" dirty="0">
              <a:solidFill>
                <a:prstClr val="black"/>
              </a:solidFill>
              <a:latin typeface="Comic Sans MS" panose="030F0702030302020204" pitchFamily="66" charset="0"/>
            </a:endParaRPr>
          </a:p>
          <a:p>
            <a:pPr defTabSz="457200"/>
            <a:r>
              <a:rPr lang="en-GB" sz="1600" dirty="0">
                <a:solidFill>
                  <a:prstClr val="black"/>
                </a:solidFill>
                <a:latin typeface="Comic Sans MS" panose="030F0702030302020204" pitchFamily="66" charset="0"/>
              </a:rPr>
              <a:t>Your child will bring home a </a:t>
            </a:r>
            <a:r>
              <a:rPr lang="en-GB" sz="1600" b="1" dirty="0">
                <a:solidFill>
                  <a:prstClr val="black"/>
                </a:solidFill>
                <a:latin typeface="Comic Sans MS" panose="030F0702030302020204" pitchFamily="66" charset="0"/>
              </a:rPr>
              <a:t>reading book</a:t>
            </a:r>
            <a:r>
              <a:rPr lang="en-GB" sz="1600" dirty="0">
                <a:solidFill>
                  <a:prstClr val="black"/>
                </a:solidFill>
                <a:latin typeface="Comic Sans MS" panose="030F0702030302020204" pitchFamily="66" charset="0"/>
              </a:rPr>
              <a:t>. We ask that you read with your child each night and write a short comment on their reading journal, which is checked daily. </a:t>
            </a:r>
          </a:p>
          <a:p>
            <a:pPr defTabSz="457200"/>
            <a:endParaRPr lang="en-GB" sz="1600" dirty="0">
              <a:solidFill>
                <a:prstClr val="black"/>
              </a:solidFill>
              <a:latin typeface="Comic Sans MS" panose="030F0702030302020204" pitchFamily="66" charset="0"/>
            </a:endParaRPr>
          </a:p>
          <a:p>
            <a:pPr defTabSz="457200"/>
            <a:r>
              <a:rPr lang="en-GB" sz="1600" dirty="0">
                <a:solidFill>
                  <a:prstClr val="black"/>
                </a:solidFill>
                <a:latin typeface="Comic Sans MS" panose="030F0702030302020204" pitchFamily="66" charset="0"/>
              </a:rPr>
              <a:t>We also have some “Big questions” to challenge your child. Their responses can be recorded onto our home/school partnership platform – </a:t>
            </a:r>
            <a:r>
              <a:rPr lang="en-GB" sz="1600" b="1" dirty="0">
                <a:solidFill>
                  <a:prstClr val="black"/>
                </a:solidFill>
                <a:latin typeface="Comic Sans MS" panose="030F0702030302020204" pitchFamily="66" charset="0"/>
              </a:rPr>
              <a:t>Tapestry</a:t>
            </a:r>
            <a:r>
              <a:rPr lang="en-GB" sz="1600" dirty="0">
                <a:solidFill>
                  <a:prstClr val="black"/>
                </a:solidFill>
                <a:latin typeface="Comic Sans MS" panose="030F0702030302020204" pitchFamily="66" charset="0"/>
              </a:rPr>
              <a:t>. </a:t>
            </a:r>
          </a:p>
          <a:p>
            <a:pPr defTabSz="457200"/>
            <a:endParaRPr lang="en-GB" sz="1600" dirty="0">
              <a:solidFill>
                <a:prstClr val="black"/>
              </a:solidFill>
              <a:latin typeface="Comic Sans MS" panose="030F0702030302020204" pitchFamily="66" charset="0"/>
            </a:endParaRPr>
          </a:p>
          <a:p>
            <a:pPr defTabSz="457200"/>
            <a:endParaRPr lang="en-GB" sz="1600" dirty="0">
              <a:solidFill>
                <a:prstClr val="black"/>
              </a:solidFill>
              <a:latin typeface="Comic Sans MS" panose="030F0702030302020204" pitchFamily="66" charset="0"/>
            </a:endParaRPr>
          </a:p>
        </p:txBody>
      </p:sp>
      <p:pic>
        <p:nvPicPr>
          <p:cNvPr id="2" name="Picture 1" descr="A logo of a company&#10;&#10;Description automatically generated">
            <a:extLst>
              <a:ext uri="{FF2B5EF4-FFF2-40B4-BE49-F238E27FC236}">
                <a16:creationId xmlns:a16="http://schemas.microsoft.com/office/drawing/2014/main" id="{5BA0D91A-2E8C-E389-2D25-B7960EB6F8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03" y="202435"/>
            <a:ext cx="1699583" cy="1641964"/>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22A246-CE38-4DCD-9D2E-4050820E3720}"/>
              </a:ext>
            </a:extLst>
          </p:cNvPr>
          <p:cNvSpPr txBox="1"/>
          <p:nvPr/>
        </p:nvSpPr>
        <p:spPr>
          <a:xfrm>
            <a:off x="3359696" y="476673"/>
            <a:ext cx="6624736" cy="769441"/>
          </a:xfrm>
          <a:prstGeom prst="rect">
            <a:avLst/>
          </a:prstGeom>
          <a:noFill/>
        </p:spPr>
        <p:txBody>
          <a:bodyPr wrap="square" rtlCol="0">
            <a:spAutoFit/>
          </a:bodyPr>
          <a:lstStyle/>
          <a:p>
            <a:pPr algn="ctr" defTabSz="457200"/>
            <a:r>
              <a:rPr lang="en-GB" sz="4400" dirty="0">
                <a:solidFill>
                  <a:srgbClr val="297FD5"/>
                </a:solidFill>
                <a:effectLst>
                  <a:outerShdw blurRad="38100" dist="38100" dir="2700000" algn="tl">
                    <a:srgbClr val="000000">
                      <a:alpha val="43137"/>
                    </a:srgbClr>
                  </a:outerShdw>
                </a:effectLst>
                <a:latin typeface="Comic Sans MS" panose="030F0702030302020204" pitchFamily="66" charset="0"/>
              </a:rPr>
              <a:t>Tapestry</a:t>
            </a:r>
          </a:p>
        </p:txBody>
      </p:sp>
      <p:pic>
        <p:nvPicPr>
          <p:cNvPr id="3" name="Picture 2">
            <a:extLst>
              <a:ext uri="{FF2B5EF4-FFF2-40B4-BE49-F238E27FC236}">
                <a16:creationId xmlns:a16="http://schemas.microsoft.com/office/drawing/2014/main" id="{EF7619E1-9B3C-4845-B90F-52396E2A6CA7}"/>
              </a:ext>
            </a:extLst>
          </p:cNvPr>
          <p:cNvPicPr>
            <a:picLocks noChangeAspect="1"/>
          </p:cNvPicPr>
          <p:nvPr/>
        </p:nvPicPr>
        <p:blipFill>
          <a:blip r:embed="rId2"/>
          <a:stretch>
            <a:fillRect/>
          </a:stretch>
        </p:blipFill>
        <p:spPr>
          <a:xfrm>
            <a:off x="8851732" y="365760"/>
            <a:ext cx="3271664" cy="783259"/>
          </a:xfrm>
          <a:prstGeom prst="rect">
            <a:avLst/>
          </a:prstGeom>
        </p:spPr>
      </p:pic>
      <p:sp>
        <p:nvSpPr>
          <p:cNvPr id="4" name="TextBox 3">
            <a:extLst>
              <a:ext uri="{FF2B5EF4-FFF2-40B4-BE49-F238E27FC236}">
                <a16:creationId xmlns:a16="http://schemas.microsoft.com/office/drawing/2014/main" id="{132B1A75-8181-49A8-9681-5F1432168D6C}"/>
              </a:ext>
            </a:extLst>
          </p:cNvPr>
          <p:cNvSpPr txBox="1"/>
          <p:nvPr/>
        </p:nvSpPr>
        <p:spPr>
          <a:xfrm>
            <a:off x="2680865" y="1348843"/>
            <a:ext cx="7982398" cy="5355312"/>
          </a:xfrm>
          <a:prstGeom prst="rect">
            <a:avLst/>
          </a:prstGeom>
          <a:noFill/>
        </p:spPr>
        <p:txBody>
          <a:bodyPr wrap="square" rtlCol="0">
            <a:spAutoFit/>
          </a:bodyPr>
          <a:lstStyle/>
          <a:p>
            <a:pPr defTabSz="457200"/>
            <a:r>
              <a:rPr lang="en-GB" dirty="0">
                <a:solidFill>
                  <a:prstClr val="black"/>
                </a:solidFill>
                <a:latin typeface="Comic Sans MS" panose="030F0702030302020204" pitchFamily="66" charset="0"/>
              </a:rPr>
              <a:t>To document your child’s learning journey, we use the electronic platform – Tapestry</a:t>
            </a:r>
          </a:p>
          <a:p>
            <a:pPr defTabSz="457200"/>
            <a:endParaRPr lang="en-GB" dirty="0">
              <a:solidFill>
                <a:prstClr val="black"/>
              </a:solidFill>
              <a:latin typeface="Comic Sans MS" panose="030F0702030302020204" pitchFamily="66" charset="0"/>
            </a:endParaRPr>
          </a:p>
          <a:p>
            <a:pPr defTabSz="457200"/>
            <a:r>
              <a:rPr lang="en-GB" dirty="0">
                <a:solidFill>
                  <a:prstClr val="black"/>
                </a:solidFill>
                <a:latin typeface="Comic Sans MS" panose="030F0702030302020204" pitchFamily="66" charset="0"/>
              </a:rPr>
              <a:t>You will be able to access:</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Photos and videos of your child’s learning</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Observations </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Upload pictures and videos from home</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Receive regular updates and communication from the teachers</a:t>
            </a:r>
          </a:p>
          <a:p>
            <a:pPr defTabSz="457200"/>
            <a:endParaRPr lang="en-GB" dirty="0">
              <a:solidFill>
                <a:prstClr val="black"/>
              </a:solidFill>
              <a:latin typeface="Comic Sans MS" panose="030F0702030302020204" pitchFamily="66" charset="0"/>
            </a:endParaRPr>
          </a:p>
          <a:p>
            <a:pPr defTabSz="457200"/>
            <a:r>
              <a:rPr lang="en-GB" dirty="0">
                <a:solidFill>
                  <a:prstClr val="black"/>
                </a:solidFill>
                <a:latin typeface="Comic Sans MS" panose="030F0702030302020204" pitchFamily="66" charset="0"/>
              </a:rPr>
              <a:t>Logins will be given via the email that is given to us. Please ensure your email is clearly written on the letter and upper and lower case letters are correct. You will be given a short period of time to set up your account. </a:t>
            </a:r>
          </a:p>
          <a:p>
            <a:pPr defTabSz="457200"/>
            <a:endParaRPr lang="en-GB" dirty="0">
              <a:solidFill>
                <a:prstClr val="black"/>
              </a:solidFill>
              <a:latin typeface="Comic Sans MS" panose="030F0702030302020204" pitchFamily="66" charset="0"/>
            </a:endParaRPr>
          </a:p>
          <a:p>
            <a:pPr defTabSz="457200"/>
            <a:r>
              <a:rPr lang="en-GB" dirty="0">
                <a:solidFill>
                  <a:prstClr val="black"/>
                </a:solidFill>
                <a:latin typeface="Comic Sans MS" panose="030F0702030302020204" pitchFamily="66" charset="0"/>
              </a:rPr>
              <a:t>Journals can be downloaded at the end of the school year for parents to keep. </a:t>
            </a:r>
          </a:p>
          <a:p>
            <a:pPr defTabSz="457200"/>
            <a:endParaRPr lang="en-GB" dirty="0">
              <a:solidFill>
                <a:prstClr val="black"/>
              </a:solidFill>
              <a:latin typeface="Comic Sans MS" panose="030F0702030302020204" pitchFamily="66" charset="0"/>
            </a:endParaRPr>
          </a:p>
          <a:p>
            <a:pPr defTabSz="457200"/>
            <a:r>
              <a:rPr lang="en-GB" dirty="0">
                <a:solidFill>
                  <a:prstClr val="black"/>
                </a:solidFill>
                <a:latin typeface="Comic Sans MS" panose="030F0702030302020204" pitchFamily="66" charset="0"/>
              </a:rPr>
              <a:t>We ask that there is no sharing of photos or videos from this platform onto any social media accounts. This is for parent viewing only. </a:t>
            </a:r>
          </a:p>
        </p:txBody>
      </p:sp>
      <p:pic>
        <p:nvPicPr>
          <p:cNvPr id="6" name="Picture 5" descr="A logo of a company&#10;&#10;Description automatically generated">
            <a:extLst>
              <a:ext uri="{FF2B5EF4-FFF2-40B4-BE49-F238E27FC236}">
                <a16:creationId xmlns:a16="http://schemas.microsoft.com/office/drawing/2014/main" id="{C4748EF1-D7BD-CADD-2FFA-63A8AFE948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314" y="148682"/>
            <a:ext cx="1699583" cy="1641964"/>
          </a:xfrm>
          <a:prstGeom prst="rect">
            <a:avLst/>
          </a:prstGeom>
          <a:noFill/>
          <a:ln>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22A246-CE38-4DCD-9D2E-4050820E3720}"/>
              </a:ext>
            </a:extLst>
          </p:cNvPr>
          <p:cNvSpPr txBox="1"/>
          <p:nvPr/>
        </p:nvSpPr>
        <p:spPr>
          <a:xfrm>
            <a:off x="3359696" y="476673"/>
            <a:ext cx="6624736" cy="769441"/>
          </a:xfrm>
          <a:prstGeom prst="rect">
            <a:avLst/>
          </a:prstGeom>
          <a:noFill/>
        </p:spPr>
        <p:txBody>
          <a:bodyPr wrap="square" rtlCol="0">
            <a:spAutoFit/>
          </a:bodyPr>
          <a:lstStyle/>
          <a:p>
            <a:pPr algn="ctr" defTabSz="457200"/>
            <a:r>
              <a:rPr lang="en-US" sz="4400" dirty="0">
                <a:solidFill>
                  <a:srgbClr val="297FD5"/>
                </a:solidFill>
                <a:effectLst>
                  <a:outerShdw blurRad="38100" dist="38100" dir="2700000" algn="tl">
                    <a:srgbClr val="000000">
                      <a:alpha val="43137"/>
                    </a:srgbClr>
                  </a:outerShdw>
                </a:effectLst>
                <a:latin typeface="Comic Sans MS" panose="030F0702030302020204" pitchFamily="66" charset="0"/>
              </a:rPr>
              <a:t>R</a:t>
            </a:r>
            <a:r>
              <a:rPr lang="en-GB" sz="4400" dirty="0" err="1">
                <a:solidFill>
                  <a:srgbClr val="297FD5"/>
                </a:solidFill>
                <a:effectLst>
                  <a:outerShdw blurRad="38100" dist="38100" dir="2700000" algn="tl">
                    <a:srgbClr val="000000">
                      <a:alpha val="43137"/>
                    </a:srgbClr>
                  </a:outerShdw>
                </a:effectLst>
                <a:latin typeface="Comic Sans MS" panose="030F0702030302020204" pitchFamily="66" charset="0"/>
              </a:rPr>
              <a:t>ead</a:t>
            </a:r>
            <a:r>
              <a:rPr lang="en-GB" sz="4400" dirty="0">
                <a:solidFill>
                  <a:srgbClr val="297FD5"/>
                </a:solidFill>
                <a:effectLst>
                  <a:outerShdw blurRad="38100" dist="38100" dir="2700000" algn="tl">
                    <a:srgbClr val="000000">
                      <a:alpha val="43137"/>
                    </a:srgbClr>
                  </a:outerShdw>
                </a:effectLst>
                <a:latin typeface="Comic Sans MS" panose="030F0702030302020204" pitchFamily="66" charset="0"/>
              </a:rPr>
              <a:t> Write Inc. </a:t>
            </a:r>
          </a:p>
        </p:txBody>
      </p:sp>
      <p:pic>
        <p:nvPicPr>
          <p:cNvPr id="1026" name="Picture 2" descr="Image result for read write inc">
            <a:extLst>
              <a:ext uri="{FF2B5EF4-FFF2-40B4-BE49-F238E27FC236}">
                <a16:creationId xmlns:a16="http://schemas.microsoft.com/office/drawing/2014/main" id="{52C0F3BB-28D5-5147-8FC5-904F16E79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421" y="5532597"/>
            <a:ext cx="2736304" cy="10805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d Frog Read Write Inc">
            <a:extLst>
              <a:ext uri="{FF2B5EF4-FFF2-40B4-BE49-F238E27FC236}">
                <a16:creationId xmlns:a16="http://schemas.microsoft.com/office/drawing/2014/main" id="{74D28ECE-DBA0-C141-02E1-2E540F72B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122" y="201613"/>
            <a:ext cx="1326358" cy="13263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712BE69-A7D7-A1E0-D208-960A8334C947}"/>
              </a:ext>
            </a:extLst>
          </p:cNvPr>
          <p:cNvSpPr txBox="1"/>
          <p:nvPr/>
        </p:nvSpPr>
        <p:spPr>
          <a:xfrm>
            <a:off x="3280584" y="1204142"/>
            <a:ext cx="7632848" cy="3600986"/>
          </a:xfrm>
          <a:prstGeom prst="rect">
            <a:avLst/>
          </a:prstGeom>
          <a:noFill/>
        </p:spPr>
        <p:txBody>
          <a:bodyPr wrap="square">
            <a:spAutoFit/>
          </a:bodyPr>
          <a:lstStyle/>
          <a:p>
            <a:pPr defTabSz="457200">
              <a:spcAft>
                <a:spcPts val="600"/>
              </a:spcAft>
              <a:buClr>
                <a:prstClr val="black">
                  <a:lumMod val="85000"/>
                  <a:lumOff val="15000"/>
                </a:prstClr>
              </a:buClr>
            </a:pPr>
            <a:r>
              <a:rPr lang="en-US" dirty="0">
                <a:solidFill>
                  <a:prstClr val="black"/>
                </a:solidFill>
                <a:latin typeface="Comic Sans MS" panose="030F0702030302020204" pitchFamily="66" charset="0"/>
                <a:cs typeface="Arial" panose="020B0604020202020204" pitchFamily="34" charset="0"/>
              </a:rPr>
              <a:t>Meet Fred the frog:</a:t>
            </a:r>
          </a:p>
          <a:p>
            <a:pPr defTabSz="457200">
              <a:spcAft>
                <a:spcPts val="600"/>
              </a:spcAft>
              <a:buClr>
                <a:prstClr val="black">
                  <a:lumMod val="85000"/>
                  <a:lumOff val="15000"/>
                </a:prstClr>
              </a:buClr>
            </a:pPr>
            <a:endParaRPr lang="en-US" dirty="0">
              <a:solidFill>
                <a:prstClr val="black"/>
              </a:solidFill>
              <a:latin typeface="Comic Sans MS" panose="030F0702030302020204" pitchFamily="66" charset="0"/>
              <a:cs typeface="Arial" panose="020B0604020202020204" pitchFamily="34" charset="0"/>
            </a:endParaRPr>
          </a:p>
          <a:p>
            <a:pPr marL="285750" indent="-285750" defTabSz="457200">
              <a:spcAft>
                <a:spcPts val="600"/>
              </a:spcAft>
              <a:buClr>
                <a:prstClr val="black">
                  <a:lumMod val="85000"/>
                  <a:lumOff val="15000"/>
                </a:prstClr>
              </a:buClr>
              <a:buFont typeface="Arial" panose="020B0604020202020204" pitchFamily="34" charset="0"/>
              <a:buChar char="•"/>
            </a:pPr>
            <a:r>
              <a:rPr lang="en-US" dirty="0">
                <a:solidFill>
                  <a:prstClr val="black"/>
                </a:solidFill>
                <a:latin typeface="Comic Sans MS" panose="030F0702030302020204" pitchFamily="66" charset="0"/>
                <a:cs typeface="Arial" panose="020B0604020202020204" pitchFamily="34" charset="0"/>
              </a:rPr>
              <a:t>Fred helps to encourage children to correctly pronounce initial sounds and to blend/segment when reading. </a:t>
            </a:r>
          </a:p>
          <a:p>
            <a:pPr marL="102870" indent="-285750" defTabSz="457200">
              <a:spcAft>
                <a:spcPts val="600"/>
              </a:spcAft>
              <a:buClr>
                <a:prstClr val="black">
                  <a:lumMod val="85000"/>
                  <a:lumOff val="15000"/>
                </a:prstClr>
              </a:buClr>
              <a:buFont typeface="Arial" panose="020B0604020202020204" pitchFamily="34" charset="0"/>
              <a:buChar char="•"/>
            </a:pPr>
            <a:r>
              <a:rPr lang="en-US" dirty="0">
                <a:solidFill>
                  <a:prstClr val="black"/>
                </a:solidFill>
                <a:latin typeface="Comic Sans MS" panose="030F0702030302020204" pitchFamily="66" charset="0"/>
                <a:cs typeface="Arial" panose="020B0604020202020204" pitchFamily="34" charset="0"/>
              </a:rPr>
              <a:t>Fred can “Fred talk” but he can’t blend! </a:t>
            </a:r>
          </a:p>
          <a:p>
            <a:pPr marL="285750" indent="-285750" defTabSz="457200">
              <a:spcAft>
                <a:spcPts val="600"/>
              </a:spcAft>
              <a:buClr>
                <a:prstClr val="black">
                  <a:lumMod val="85000"/>
                  <a:lumOff val="15000"/>
                </a:prstClr>
              </a:buClr>
              <a:buFont typeface="Arial" panose="020B0604020202020204" pitchFamily="34" charset="0"/>
              <a:buChar char="•"/>
            </a:pPr>
            <a:r>
              <a:rPr lang="en-US" dirty="0">
                <a:solidFill>
                  <a:prstClr val="black"/>
                </a:solidFill>
                <a:latin typeface="Comic Sans MS" panose="030F0702030302020204" pitchFamily="66" charset="0"/>
                <a:cs typeface="Arial" panose="020B0604020202020204" pitchFamily="34" charset="0"/>
              </a:rPr>
              <a:t>Always refer to segmenting (breaking up a word into sounds) as “Fred talk”</a:t>
            </a:r>
          </a:p>
          <a:p>
            <a:pPr marL="285750" indent="-285750" defTabSz="457200">
              <a:spcAft>
                <a:spcPts val="600"/>
              </a:spcAft>
              <a:buClr>
                <a:prstClr val="black">
                  <a:lumMod val="85000"/>
                  <a:lumOff val="15000"/>
                </a:prstClr>
              </a:buClr>
              <a:buFont typeface="Arial" panose="020B0604020202020204" pitchFamily="34" charset="0"/>
              <a:buChar char="•"/>
            </a:pPr>
            <a:r>
              <a:rPr lang="en-US" dirty="0">
                <a:solidFill>
                  <a:prstClr val="black"/>
                </a:solidFill>
                <a:latin typeface="Comic Sans MS" panose="030F0702030302020204" pitchFamily="66" charset="0"/>
                <a:cs typeface="Arial" panose="020B0604020202020204" pitchFamily="34" charset="0"/>
              </a:rPr>
              <a:t>Once children learn to “Fred talk” they can begin to blend. Helping Fred to read. </a:t>
            </a:r>
          </a:p>
          <a:p>
            <a:pPr marL="102870" indent="-285750" defTabSz="457200">
              <a:spcAft>
                <a:spcPts val="600"/>
              </a:spcAft>
              <a:buClr>
                <a:prstClr val="black">
                  <a:lumMod val="85000"/>
                  <a:lumOff val="15000"/>
                </a:prstClr>
              </a:buClr>
              <a:buFont typeface="Arial" panose="020B0604020202020204" pitchFamily="34" charset="0"/>
              <a:buChar char="•"/>
            </a:pPr>
            <a:r>
              <a:rPr lang="en-US" dirty="0">
                <a:solidFill>
                  <a:prstClr val="black"/>
                </a:solidFill>
                <a:latin typeface="Comic Sans MS" panose="030F0702030302020204" pitchFamily="66" charset="0"/>
                <a:cs typeface="Arial" panose="020B0604020202020204" pitchFamily="34" charset="0"/>
              </a:rPr>
              <a:t>Fred also supports encouragement of positive behaviour and expectations.</a:t>
            </a:r>
          </a:p>
        </p:txBody>
      </p:sp>
      <p:pic>
        <p:nvPicPr>
          <p:cNvPr id="11" name="Picture 10">
            <a:extLst>
              <a:ext uri="{FF2B5EF4-FFF2-40B4-BE49-F238E27FC236}">
                <a16:creationId xmlns:a16="http://schemas.microsoft.com/office/drawing/2014/main" id="{4745D19C-F533-BF7B-BECD-CD87039D79DD}"/>
              </a:ext>
            </a:extLst>
          </p:cNvPr>
          <p:cNvPicPr>
            <a:picLocks noChangeAspect="1"/>
          </p:cNvPicPr>
          <p:nvPr/>
        </p:nvPicPr>
        <p:blipFill>
          <a:blip r:embed="rId4"/>
          <a:stretch>
            <a:fillRect/>
          </a:stretch>
        </p:blipFill>
        <p:spPr>
          <a:xfrm>
            <a:off x="416883" y="2186809"/>
            <a:ext cx="2188162" cy="1635651"/>
          </a:xfrm>
          <a:prstGeom prst="rect">
            <a:avLst/>
          </a:prstGeom>
        </p:spPr>
      </p:pic>
      <p:sp>
        <p:nvSpPr>
          <p:cNvPr id="13" name="TextBox 12">
            <a:extLst>
              <a:ext uri="{FF2B5EF4-FFF2-40B4-BE49-F238E27FC236}">
                <a16:creationId xmlns:a16="http://schemas.microsoft.com/office/drawing/2014/main" id="{00F1AB8B-8453-1CBA-F169-D8C94E29C07B}"/>
              </a:ext>
            </a:extLst>
          </p:cNvPr>
          <p:cNvSpPr txBox="1"/>
          <p:nvPr/>
        </p:nvSpPr>
        <p:spPr>
          <a:xfrm>
            <a:off x="3435522" y="5345992"/>
            <a:ext cx="4882439" cy="923330"/>
          </a:xfrm>
          <a:prstGeom prst="rect">
            <a:avLst/>
          </a:prstGeom>
          <a:noFill/>
        </p:spPr>
        <p:txBody>
          <a:bodyPr wrap="square">
            <a:spAutoFit/>
          </a:bodyPr>
          <a:lstStyle/>
          <a:p>
            <a:pPr defTabSz="457200"/>
            <a:r>
              <a:rPr lang="en-US" dirty="0">
                <a:solidFill>
                  <a:prstClr val="black"/>
                </a:solidFill>
                <a:latin typeface="Comic Sans MS" panose="030F0702030302020204" pitchFamily="66" charset="0"/>
                <a:cs typeface="Arial" panose="020B0604020202020204" pitchFamily="34" charset="0"/>
              </a:rPr>
              <a:t>Support for parents can be found on our website. </a:t>
            </a:r>
            <a:endParaRPr lang="en-GB" dirty="0">
              <a:hlinkClick r:id="rId5"/>
            </a:endParaRPr>
          </a:p>
          <a:p>
            <a:pPr defTabSz="457200"/>
            <a:r>
              <a:rPr lang="en-GB" dirty="0">
                <a:hlinkClick r:id="rId6"/>
              </a:rPr>
              <a:t>Quarry Hill Academy - Parent Workshops</a:t>
            </a:r>
            <a:endParaRPr lang="en-GB" dirty="0">
              <a:solidFill>
                <a:prstClr val="black"/>
              </a:solidFill>
              <a:latin typeface="Corbel" panose="020B0503020204020204"/>
            </a:endParaRPr>
          </a:p>
        </p:txBody>
      </p:sp>
      <p:pic>
        <p:nvPicPr>
          <p:cNvPr id="3" name="Picture 2" descr="A logo of a company&#10;&#10;Description automatically generated">
            <a:extLst>
              <a:ext uri="{FF2B5EF4-FFF2-40B4-BE49-F238E27FC236}">
                <a16:creationId xmlns:a16="http://schemas.microsoft.com/office/drawing/2014/main" id="{29EC787D-46E7-C73F-A36A-9B614AC4C0F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2296" y="40411"/>
            <a:ext cx="1699583" cy="1641964"/>
          </a:xfrm>
          <a:prstGeom prst="rect">
            <a:avLst/>
          </a:prstGeom>
          <a:noFill/>
          <a:ln>
            <a:noFill/>
          </a:ln>
        </p:spPr>
      </p:pic>
      <p:pic>
        <p:nvPicPr>
          <p:cNvPr id="5" name="Picture 4">
            <a:extLst>
              <a:ext uri="{FF2B5EF4-FFF2-40B4-BE49-F238E27FC236}">
                <a16:creationId xmlns:a16="http://schemas.microsoft.com/office/drawing/2014/main" id="{40E91592-5B50-83D0-F1D1-EC4811A54ED3}"/>
              </a:ext>
            </a:extLst>
          </p:cNvPr>
          <p:cNvPicPr>
            <a:picLocks noChangeAspect="1"/>
          </p:cNvPicPr>
          <p:nvPr/>
        </p:nvPicPr>
        <p:blipFill>
          <a:blip r:embed="rId8"/>
          <a:stretch>
            <a:fillRect/>
          </a:stretch>
        </p:blipFill>
        <p:spPr>
          <a:xfrm rot="20082259">
            <a:off x="377308" y="3961499"/>
            <a:ext cx="1725867" cy="908823"/>
          </a:xfrm>
          <a:prstGeom prst="rect">
            <a:avLst/>
          </a:prstGeom>
        </p:spPr>
      </p:pic>
      <p:pic>
        <p:nvPicPr>
          <p:cNvPr id="7" name="Picture 6">
            <a:extLst>
              <a:ext uri="{FF2B5EF4-FFF2-40B4-BE49-F238E27FC236}">
                <a16:creationId xmlns:a16="http://schemas.microsoft.com/office/drawing/2014/main" id="{48AFAF70-C5B6-474F-31F4-2E0D65584D2E}"/>
              </a:ext>
            </a:extLst>
          </p:cNvPr>
          <p:cNvPicPr>
            <a:picLocks noChangeAspect="1"/>
          </p:cNvPicPr>
          <p:nvPr/>
        </p:nvPicPr>
        <p:blipFill>
          <a:blip r:embed="rId9"/>
          <a:stretch>
            <a:fillRect/>
          </a:stretch>
        </p:blipFill>
        <p:spPr>
          <a:xfrm rot="717658">
            <a:off x="1385323" y="4857364"/>
            <a:ext cx="1866094" cy="977256"/>
          </a:xfrm>
          <a:prstGeom prst="rect">
            <a:avLst/>
          </a:prstGeom>
        </p:spPr>
      </p:pic>
      <p:pic>
        <p:nvPicPr>
          <p:cNvPr id="9" name="Picture 8">
            <a:extLst>
              <a:ext uri="{FF2B5EF4-FFF2-40B4-BE49-F238E27FC236}">
                <a16:creationId xmlns:a16="http://schemas.microsoft.com/office/drawing/2014/main" id="{FD9E2D6C-DE08-2BE3-3444-DDC9CE15D226}"/>
              </a:ext>
            </a:extLst>
          </p:cNvPr>
          <p:cNvPicPr>
            <a:picLocks noChangeAspect="1"/>
          </p:cNvPicPr>
          <p:nvPr/>
        </p:nvPicPr>
        <p:blipFill>
          <a:blip r:embed="rId10"/>
          <a:stretch>
            <a:fillRect/>
          </a:stretch>
        </p:blipFill>
        <p:spPr>
          <a:xfrm rot="20975554">
            <a:off x="123158" y="5688464"/>
            <a:ext cx="1817963" cy="1013577"/>
          </a:xfrm>
          <a:prstGeom prst="rect">
            <a:avLst/>
          </a:prstGeom>
        </p:spPr>
      </p:pic>
    </p:spTree>
    <p:extLst>
      <p:ext uri="{BB962C8B-B14F-4D97-AF65-F5344CB8AC3E}">
        <p14:creationId xmlns:p14="http://schemas.microsoft.com/office/powerpoint/2010/main" val="6851311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EEA58D6-49C5-443A-99FC-E8B4617D2D7C}"/>
              </a:ext>
            </a:extLst>
          </p:cNvPr>
          <p:cNvSpPr>
            <a:spLocks noGrp="1"/>
          </p:cNvSpPr>
          <p:nvPr>
            <p:ph type="title"/>
          </p:nvPr>
        </p:nvSpPr>
        <p:spPr>
          <a:xfrm>
            <a:off x="2733675" y="252414"/>
            <a:ext cx="6870700" cy="828675"/>
          </a:xfrm>
        </p:spPr>
        <p:txBody>
          <a:bodyPr/>
          <a:lstStyle/>
          <a:p>
            <a:pPr eaLnBrk="1" hangingPunct="1"/>
            <a:r>
              <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rPr>
              <a:t>Uniform</a:t>
            </a:r>
          </a:p>
        </p:txBody>
      </p:sp>
      <p:sp>
        <p:nvSpPr>
          <p:cNvPr id="3" name="TextBox 2">
            <a:extLst>
              <a:ext uri="{FF2B5EF4-FFF2-40B4-BE49-F238E27FC236}">
                <a16:creationId xmlns:a16="http://schemas.microsoft.com/office/drawing/2014/main" id="{EA081DE5-F1B6-FCB1-EF71-F36D36FE4464}"/>
              </a:ext>
            </a:extLst>
          </p:cNvPr>
          <p:cNvSpPr txBox="1"/>
          <p:nvPr/>
        </p:nvSpPr>
        <p:spPr>
          <a:xfrm>
            <a:off x="2733675" y="5805264"/>
            <a:ext cx="8482524" cy="523220"/>
          </a:xfrm>
          <a:prstGeom prst="rect">
            <a:avLst/>
          </a:prstGeom>
          <a:noFill/>
        </p:spPr>
        <p:txBody>
          <a:bodyPr wrap="square">
            <a:spAutoFit/>
          </a:bodyPr>
          <a:lstStyle/>
          <a:p>
            <a:pPr defTabSz="457200"/>
            <a:r>
              <a:rPr lang="en-GB" sz="2800" dirty="0">
                <a:solidFill>
                  <a:prstClr val="black"/>
                </a:solidFill>
                <a:latin typeface="Corbel" panose="020B0503020204020204"/>
                <a:hlinkClick r:id="rId2"/>
              </a:rPr>
              <a:t>Quarry Hill Academy (School Uniform) – My Clothing</a:t>
            </a:r>
            <a:endParaRPr lang="en-GB" sz="2800" dirty="0">
              <a:solidFill>
                <a:prstClr val="black"/>
              </a:solidFill>
              <a:latin typeface="Corbel" panose="020B0503020204020204"/>
            </a:endParaRPr>
          </a:p>
        </p:txBody>
      </p:sp>
      <p:sp>
        <p:nvSpPr>
          <p:cNvPr id="4" name="TextBox 3">
            <a:extLst>
              <a:ext uri="{FF2B5EF4-FFF2-40B4-BE49-F238E27FC236}">
                <a16:creationId xmlns:a16="http://schemas.microsoft.com/office/drawing/2014/main" id="{07C1BC92-089F-7E52-C245-58EA726FC11A}"/>
              </a:ext>
            </a:extLst>
          </p:cNvPr>
          <p:cNvSpPr txBox="1"/>
          <p:nvPr/>
        </p:nvSpPr>
        <p:spPr>
          <a:xfrm>
            <a:off x="3048000" y="1081089"/>
            <a:ext cx="6096000" cy="4801314"/>
          </a:xfrm>
          <a:prstGeom prst="rect">
            <a:avLst/>
          </a:prstGeom>
          <a:noFill/>
        </p:spPr>
        <p:txBody>
          <a:bodyPr wrap="square">
            <a:spAutoFit/>
          </a:bodyPr>
          <a:lstStyle/>
          <a:p>
            <a:pPr algn="l" fontAlgn="t">
              <a:buNone/>
            </a:pPr>
            <a:r>
              <a:rPr lang="en-GB" b="0" i="0" dirty="0">
                <a:solidFill>
                  <a:srgbClr val="000000"/>
                </a:solidFill>
                <a:effectLst/>
                <a:latin typeface="Comic Sans MS" panose="030F0702030302020204" pitchFamily="66" charset="0"/>
              </a:rPr>
              <a:t>Navy sweatshirt or cardigan, with or without QHA logo </a:t>
            </a:r>
          </a:p>
          <a:p>
            <a:pPr algn="l" fontAlgn="t">
              <a:buNone/>
            </a:pPr>
            <a:r>
              <a:rPr lang="en-GB" b="0" i="0" dirty="0">
                <a:solidFill>
                  <a:srgbClr val="000000"/>
                </a:solidFill>
                <a:effectLst/>
                <a:latin typeface="Comic Sans MS" panose="030F0702030302020204" pitchFamily="66" charset="0"/>
              </a:rPr>
              <a:t>Navy fleece, with or without QHA logo </a:t>
            </a:r>
          </a:p>
          <a:p>
            <a:pPr algn="l" fontAlgn="t">
              <a:buNone/>
            </a:pPr>
            <a:r>
              <a:rPr lang="en-GB" b="0" i="0" dirty="0">
                <a:solidFill>
                  <a:srgbClr val="000000"/>
                </a:solidFill>
                <a:effectLst/>
                <a:latin typeface="Comic Sans MS" panose="030F0702030302020204" pitchFamily="66" charset="0"/>
              </a:rPr>
              <a:t>White polo shirt, with or without QHA logo </a:t>
            </a:r>
          </a:p>
          <a:p>
            <a:pPr algn="l" fontAlgn="t">
              <a:buNone/>
            </a:pPr>
            <a:r>
              <a:rPr lang="en-GB" b="0" i="0" dirty="0">
                <a:solidFill>
                  <a:srgbClr val="000000"/>
                </a:solidFill>
                <a:effectLst/>
                <a:latin typeface="Comic Sans MS" panose="030F0702030302020204" pitchFamily="66" charset="0"/>
              </a:rPr>
              <a:t>Grey trousers/ grey skirt / pinafore  </a:t>
            </a:r>
          </a:p>
          <a:p>
            <a:pPr algn="l" fontAlgn="t">
              <a:buNone/>
            </a:pPr>
            <a:r>
              <a:rPr lang="en-GB" b="0" i="0" dirty="0">
                <a:solidFill>
                  <a:srgbClr val="000000"/>
                </a:solidFill>
                <a:effectLst/>
                <a:latin typeface="Comic Sans MS" panose="030F0702030302020204" pitchFamily="66" charset="0"/>
              </a:rPr>
              <a:t>Grey summer shorts </a:t>
            </a:r>
          </a:p>
          <a:p>
            <a:pPr algn="l" fontAlgn="t">
              <a:buNone/>
            </a:pPr>
            <a:r>
              <a:rPr lang="en-GB" b="0" i="0" dirty="0">
                <a:solidFill>
                  <a:srgbClr val="000000"/>
                </a:solidFill>
                <a:effectLst/>
                <a:latin typeface="Comic Sans MS" panose="030F0702030302020204" pitchFamily="66" charset="0"/>
              </a:rPr>
              <a:t>Blue checked summer dresses </a:t>
            </a:r>
          </a:p>
          <a:p>
            <a:pPr algn="l" fontAlgn="t">
              <a:buNone/>
            </a:pPr>
            <a:r>
              <a:rPr lang="en-GB" b="0" i="0" dirty="0">
                <a:solidFill>
                  <a:srgbClr val="000000"/>
                </a:solidFill>
                <a:effectLst/>
                <a:latin typeface="Comic Sans MS" panose="030F0702030302020204" pitchFamily="66" charset="0"/>
              </a:rPr>
              <a:t>Plain black shoes (no trainers, black laces only)  </a:t>
            </a:r>
          </a:p>
          <a:p>
            <a:pPr algn="l" fontAlgn="t">
              <a:buNone/>
            </a:pPr>
            <a:r>
              <a:rPr lang="en-GB" b="0" i="0" dirty="0">
                <a:solidFill>
                  <a:srgbClr val="000000"/>
                </a:solidFill>
                <a:effectLst/>
                <a:latin typeface="Comic Sans MS" panose="030F0702030302020204" pitchFamily="66" charset="0"/>
              </a:rPr>
              <a:t>Sun cap - with or without QHA logo </a:t>
            </a:r>
          </a:p>
          <a:p>
            <a:pPr algn="l" fontAlgn="t">
              <a:buNone/>
            </a:pPr>
            <a:r>
              <a:rPr lang="en-GB" b="0" i="0" dirty="0">
                <a:solidFill>
                  <a:srgbClr val="000000"/>
                </a:solidFill>
                <a:effectLst/>
                <a:latin typeface="Comic Sans MS" panose="030F0702030302020204" pitchFamily="66" charset="0"/>
              </a:rPr>
              <a:t>Socks or tights - plain grey, black or white </a:t>
            </a:r>
          </a:p>
          <a:p>
            <a:pPr algn="l" fontAlgn="t">
              <a:buNone/>
            </a:pPr>
            <a:endParaRPr lang="en-GB" b="0" i="0" dirty="0">
              <a:solidFill>
                <a:srgbClr val="000000"/>
              </a:solidFill>
              <a:effectLst/>
              <a:latin typeface="Comic Sans MS" panose="030F0702030302020204" pitchFamily="66" charset="0"/>
            </a:endParaRPr>
          </a:p>
          <a:p>
            <a:pPr algn="l" fontAlgn="t">
              <a:buNone/>
            </a:pPr>
            <a:r>
              <a:rPr lang="en-GB" b="0" i="0" dirty="0">
                <a:solidFill>
                  <a:srgbClr val="000000"/>
                </a:solidFill>
                <a:effectLst/>
                <a:latin typeface="Comic Sans MS" panose="030F0702030302020204" pitchFamily="66" charset="0"/>
              </a:rPr>
              <a:t>Book bags, with or without QHA logo  </a:t>
            </a:r>
          </a:p>
          <a:p>
            <a:pPr algn="l" fontAlgn="t">
              <a:buNone/>
            </a:pPr>
            <a:endParaRPr lang="en-GB" b="0" i="0" dirty="0">
              <a:solidFill>
                <a:srgbClr val="000000"/>
              </a:solidFill>
              <a:effectLst/>
              <a:latin typeface="Comic Sans MS" panose="030F0702030302020204" pitchFamily="66" charset="0"/>
            </a:endParaRPr>
          </a:p>
          <a:p>
            <a:pPr algn="l" fontAlgn="t">
              <a:buNone/>
            </a:pPr>
            <a:r>
              <a:rPr lang="en-GB" b="0" i="0" dirty="0">
                <a:solidFill>
                  <a:srgbClr val="000000"/>
                </a:solidFill>
                <a:effectLst/>
                <a:latin typeface="Comic Sans MS" panose="030F0702030302020204" pitchFamily="66" charset="0"/>
              </a:rPr>
              <a:t>White PE shirt, with or without QHA logo  </a:t>
            </a:r>
          </a:p>
          <a:p>
            <a:pPr algn="l" fontAlgn="t">
              <a:buNone/>
            </a:pPr>
            <a:r>
              <a:rPr lang="en-GB" b="0" i="0" dirty="0">
                <a:solidFill>
                  <a:srgbClr val="000000"/>
                </a:solidFill>
                <a:effectLst/>
                <a:latin typeface="Comic Sans MS" panose="030F0702030302020204" pitchFamily="66" charset="0"/>
              </a:rPr>
              <a:t>Indoor - Navy PE shorts / Outdoor - tracksuit </a:t>
            </a:r>
          </a:p>
          <a:p>
            <a:pPr algn="l" fontAlgn="t">
              <a:buNone/>
            </a:pPr>
            <a:r>
              <a:rPr lang="en-GB" b="0" i="0" dirty="0">
                <a:solidFill>
                  <a:srgbClr val="000000"/>
                </a:solidFill>
                <a:effectLst/>
                <a:latin typeface="Comic Sans MS" panose="030F0702030302020204" pitchFamily="66" charset="0"/>
              </a:rPr>
              <a:t>Indoor - plimsoles / Outdoor - trainers </a:t>
            </a:r>
          </a:p>
          <a:p>
            <a:pPr algn="l" fontAlgn="t"/>
            <a:r>
              <a:rPr lang="en-GB" b="0" i="0" dirty="0">
                <a:solidFill>
                  <a:srgbClr val="000000"/>
                </a:solidFill>
                <a:effectLst/>
                <a:latin typeface="Comic Sans MS" panose="030F0702030302020204" pitchFamily="66" charset="0"/>
              </a:rPr>
              <a:t>PE bag </a:t>
            </a:r>
          </a:p>
        </p:txBody>
      </p:sp>
      <p:pic>
        <p:nvPicPr>
          <p:cNvPr id="6" name="Picture 5" descr="See the source image">
            <a:extLst>
              <a:ext uri="{FF2B5EF4-FFF2-40B4-BE49-F238E27FC236}">
                <a16:creationId xmlns:a16="http://schemas.microsoft.com/office/drawing/2014/main" id="{1F1E82FD-5F6F-CEB6-2BC1-6F708DDEB9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6705">
            <a:off x="9210867" y="2752652"/>
            <a:ext cx="2555240" cy="2689860"/>
          </a:xfrm>
          <a:prstGeom prst="rect">
            <a:avLst/>
          </a:prstGeom>
          <a:noFill/>
          <a:ln>
            <a:noFill/>
          </a:ln>
        </p:spPr>
      </p:pic>
      <p:pic>
        <p:nvPicPr>
          <p:cNvPr id="7" name="Picture 6" descr="A logo of a company&#10;&#10;Description automatically generated">
            <a:extLst>
              <a:ext uri="{FF2B5EF4-FFF2-40B4-BE49-F238E27FC236}">
                <a16:creationId xmlns:a16="http://schemas.microsoft.com/office/drawing/2014/main" id="{002E6829-1C00-55B5-3EC7-8EDD40B41EF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2296" y="40411"/>
            <a:ext cx="1699583" cy="1641964"/>
          </a:xfrm>
          <a:prstGeom prst="rect">
            <a:avLst/>
          </a:prstGeom>
          <a:noFill/>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F4FDD45-056F-41E3-BDB9-7450FDC11D4D}"/>
              </a:ext>
            </a:extLst>
          </p:cNvPr>
          <p:cNvSpPr>
            <a:spLocks noGrp="1"/>
          </p:cNvSpPr>
          <p:nvPr>
            <p:ph type="title"/>
          </p:nvPr>
        </p:nvSpPr>
        <p:spPr>
          <a:xfrm>
            <a:off x="2949700" y="332657"/>
            <a:ext cx="7538789" cy="828675"/>
          </a:xfrm>
        </p:spPr>
        <p:txBody>
          <a:bodyPr>
            <a:normAutofit fontScale="90000"/>
          </a:bodyPr>
          <a:lstStyle/>
          <a:p>
            <a:pPr eaLnBrk="1" hangingPunct="1"/>
            <a:r>
              <a:rPr lang="en-US" altLang="en-US" dirty="0">
                <a:solidFill>
                  <a:schemeClr val="accent3"/>
                </a:solidFill>
                <a:effectLst>
                  <a:outerShdw blurRad="38100" dist="38100" dir="2700000" algn="tl">
                    <a:srgbClr val="000000">
                      <a:alpha val="43137"/>
                    </a:srgbClr>
                  </a:outerShdw>
                </a:effectLst>
                <a:latin typeface="Comic Sans MS" panose="030F0702030302020204" pitchFamily="66" charset="0"/>
              </a:rPr>
              <a:t>W</a:t>
            </a:r>
            <a:r>
              <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rPr>
              <a:t>hat does your child need to bring with them, each day? </a:t>
            </a:r>
          </a:p>
        </p:txBody>
      </p:sp>
      <p:sp>
        <p:nvSpPr>
          <p:cNvPr id="6" name="TextBox 5">
            <a:extLst>
              <a:ext uri="{FF2B5EF4-FFF2-40B4-BE49-F238E27FC236}">
                <a16:creationId xmlns:a16="http://schemas.microsoft.com/office/drawing/2014/main" id="{6CE5ABCB-1099-43AF-A0F4-4C4E84A00C4C}"/>
              </a:ext>
            </a:extLst>
          </p:cNvPr>
          <p:cNvSpPr txBox="1"/>
          <p:nvPr/>
        </p:nvSpPr>
        <p:spPr>
          <a:xfrm>
            <a:off x="2783633" y="1628801"/>
            <a:ext cx="7538789" cy="5078313"/>
          </a:xfrm>
          <a:prstGeom prst="rect">
            <a:avLst/>
          </a:prstGeom>
          <a:noFill/>
        </p:spPr>
        <p:txBody>
          <a:bodyPr wrap="square" rtlCol="0">
            <a:spAutoFit/>
          </a:bodyPr>
          <a:lstStyle/>
          <a:p>
            <a:pPr marL="285750" indent="-285750" defTabSz="457200">
              <a:buFont typeface="Arial" panose="020B0604020202020204" pitchFamily="34" charset="0"/>
              <a:buChar char="•"/>
            </a:pPr>
            <a:r>
              <a:rPr lang="en-US" dirty="0">
                <a:solidFill>
                  <a:prstClr val="black"/>
                </a:solidFill>
                <a:latin typeface="Comic Sans MS" panose="030F0702030302020204" pitchFamily="66" charset="0"/>
              </a:rPr>
              <a:t>A book bag </a:t>
            </a:r>
          </a:p>
          <a:p>
            <a:pPr defTabSz="457200"/>
            <a:endParaRPr lang="en-US"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r>
              <a:rPr lang="en-US" dirty="0">
                <a:solidFill>
                  <a:prstClr val="black"/>
                </a:solidFill>
                <a:latin typeface="Comic Sans MS" panose="030F0702030302020204" pitchFamily="66" charset="0"/>
              </a:rPr>
              <a:t>A </a:t>
            </a:r>
            <a:r>
              <a:rPr lang="en-US" b="1" u="sng" dirty="0">
                <a:solidFill>
                  <a:prstClr val="black"/>
                </a:solidFill>
                <a:latin typeface="Comic Sans MS" panose="030F0702030302020204" pitchFamily="66" charset="0"/>
              </a:rPr>
              <a:t>water</a:t>
            </a:r>
            <a:r>
              <a:rPr lang="en-US" dirty="0">
                <a:solidFill>
                  <a:prstClr val="black"/>
                </a:solidFill>
                <a:latin typeface="Comic Sans MS" panose="030F0702030302020204" pitchFamily="66" charset="0"/>
              </a:rPr>
              <a:t> bottle (clearly labelled with your child’s name)</a:t>
            </a:r>
          </a:p>
          <a:p>
            <a:pPr defTabSz="457200"/>
            <a:endParaRPr lang="en-US"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r>
              <a:rPr lang="en-US" dirty="0">
                <a:solidFill>
                  <a:prstClr val="black"/>
                </a:solidFill>
                <a:latin typeface="Comic Sans MS" panose="030F0702030302020204" pitchFamily="66" charset="0"/>
              </a:rPr>
              <a:t>Waterproof clothing, for wet weather</a:t>
            </a:r>
          </a:p>
          <a:p>
            <a:pPr defTabSz="457200"/>
            <a:endParaRPr lang="en-US"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r>
              <a:rPr lang="en-US" dirty="0">
                <a:solidFill>
                  <a:prstClr val="black"/>
                </a:solidFill>
                <a:latin typeface="Comic Sans MS" panose="030F0702030302020204" pitchFamily="66" charset="0"/>
              </a:rPr>
              <a:t>Wellington boots (labelled) </a:t>
            </a:r>
          </a:p>
          <a:p>
            <a:pPr defTabSz="457200"/>
            <a:endParaRPr lang="en-US"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r>
              <a:rPr lang="en-US" dirty="0">
                <a:solidFill>
                  <a:prstClr val="black"/>
                </a:solidFill>
                <a:latin typeface="Comic Sans MS" panose="030F0702030302020204" pitchFamily="66" charset="0"/>
              </a:rPr>
              <a:t>Sun hat for warm weather</a:t>
            </a:r>
          </a:p>
          <a:p>
            <a:pPr marL="285750" indent="-285750" defTabSz="457200">
              <a:buFont typeface="Arial" panose="020B0604020202020204" pitchFamily="34" charset="0"/>
              <a:buChar char="•"/>
            </a:pPr>
            <a:endParaRPr lang="en-US" dirty="0">
              <a:solidFill>
                <a:prstClr val="black"/>
              </a:solidFill>
              <a:latin typeface="Comic Sans MS" panose="030F0702030302020204" pitchFamily="66" charset="0"/>
            </a:endParaRPr>
          </a:p>
          <a:p>
            <a:pPr defTabSz="457200"/>
            <a:r>
              <a:rPr lang="en-US" u="sng" dirty="0">
                <a:solidFill>
                  <a:prstClr val="black"/>
                </a:solidFill>
                <a:latin typeface="Comic Sans MS" panose="030F0702030302020204" pitchFamily="66" charset="0"/>
              </a:rPr>
              <a:t>Snack: </a:t>
            </a:r>
          </a:p>
          <a:p>
            <a:pPr defTabSz="457200"/>
            <a:endParaRPr lang="en-US" dirty="0">
              <a:solidFill>
                <a:prstClr val="black"/>
              </a:solidFill>
              <a:latin typeface="Comic Sans MS" panose="030F0702030302020204" pitchFamily="66" charset="0"/>
            </a:endParaRPr>
          </a:p>
          <a:p>
            <a:pPr defTabSz="457200"/>
            <a:r>
              <a:rPr lang="en-US" dirty="0">
                <a:solidFill>
                  <a:prstClr val="black"/>
                </a:solidFill>
                <a:latin typeface="Comic Sans MS" panose="030F0702030302020204" pitchFamily="66" charset="0"/>
              </a:rPr>
              <a:t>Snack is provided for all EYFS children. Children have a daily choice of milk, their water bottle, toasted bagel and fruit. </a:t>
            </a:r>
          </a:p>
          <a:p>
            <a:pPr defTabSz="457200"/>
            <a:r>
              <a:rPr lang="en-US" dirty="0">
                <a:solidFill>
                  <a:prstClr val="black"/>
                </a:solidFill>
                <a:latin typeface="Comic Sans MS" panose="030F0702030302020204" pitchFamily="66" charset="0"/>
              </a:rPr>
              <a:t>Milk is free for all 4 year </a:t>
            </a:r>
            <a:r>
              <a:rPr lang="en-US" dirty="0" err="1">
                <a:solidFill>
                  <a:prstClr val="black"/>
                </a:solidFill>
                <a:latin typeface="Comic Sans MS" panose="030F0702030302020204" pitchFamily="66" charset="0"/>
              </a:rPr>
              <a:t>olds</a:t>
            </a:r>
            <a:r>
              <a:rPr lang="en-US" dirty="0">
                <a:solidFill>
                  <a:prstClr val="black"/>
                </a:solidFill>
                <a:latin typeface="Comic Sans MS" panose="030F0702030302020204" pitchFamily="66" charset="0"/>
              </a:rPr>
              <a:t>. Once your child reaches 5, parents are able to pay for milk for their child, if they wish to continue having it. </a:t>
            </a:r>
          </a:p>
          <a:p>
            <a:pPr marL="285750" indent="-285750" defTabSz="457200">
              <a:buFont typeface="Arial" panose="020B0604020202020204" pitchFamily="34" charset="0"/>
              <a:buChar char="•"/>
            </a:pPr>
            <a:endParaRPr lang="en-GB" dirty="0">
              <a:solidFill>
                <a:prstClr val="black"/>
              </a:solidFill>
              <a:latin typeface="Comic Sans MS" panose="030F0702030302020204" pitchFamily="66" charset="0"/>
            </a:endParaRPr>
          </a:p>
        </p:txBody>
      </p:sp>
      <p:pic>
        <p:nvPicPr>
          <p:cNvPr id="2" name="Picture 1" descr="A logo of a company&#10;&#10;Description automatically generated">
            <a:extLst>
              <a:ext uri="{FF2B5EF4-FFF2-40B4-BE49-F238E27FC236}">
                <a16:creationId xmlns:a16="http://schemas.microsoft.com/office/drawing/2014/main" id="{82F7597E-4052-92AA-C9B9-B34FC00A07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296" y="40411"/>
            <a:ext cx="1699583" cy="1641964"/>
          </a:xfrm>
          <a:prstGeom prst="rect">
            <a:avLst/>
          </a:prstGeom>
          <a:noFill/>
          <a:ln>
            <a:noFill/>
          </a:ln>
        </p:spPr>
      </p:pic>
    </p:spTree>
    <p:extLst>
      <p:ext uri="{BB962C8B-B14F-4D97-AF65-F5344CB8AC3E}">
        <p14:creationId xmlns:p14="http://schemas.microsoft.com/office/powerpoint/2010/main" val="357287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40F967-053F-4956-B8A5-12DA7785ED17}"/>
              </a:ext>
            </a:extLst>
          </p:cNvPr>
          <p:cNvSpPr>
            <a:spLocks noGrp="1"/>
          </p:cNvSpPr>
          <p:nvPr>
            <p:ph type="title"/>
          </p:nvPr>
        </p:nvSpPr>
        <p:spPr>
          <a:xfrm>
            <a:off x="2782888" y="454026"/>
            <a:ext cx="6870700" cy="828675"/>
          </a:xfrm>
        </p:spPr>
        <p:txBody>
          <a:bodyPr/>
          <a:lstStyle/>
          <a:p>
            <a:pPr eaLnBrk="1" hangingPunct="1"/>
            <a:r>
              <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rPr>
              <a:t>School Dinners</a:t>
            </a:r>
          </a:p>
        </p:txBody>
      </p:sp>
      <p:sp>
        <p:nvSpPr>
          <p:cNvPr id="2" name="TextBox 1">
            <a:extLst>
              <a:ext uri="{FF2B5EF4-FFF2-40B4-BE49-F238E27FC236}">
                <a16:creationId xmlns:a16="http://schemas.microsoft.com/office/drawing/2014/main" id="{AC3A4F23-9138-48A1-9CF7-8F4A2D2F80F2}"/>
              </a:ext>
            </a:extLst>
          </p:cNvPr>
          <p:cNvSpPr txBox="1"/>
          <p:nvPr/>
        </p:nvSpPr>
        <p:spPr>
          <a:xfrm>
            <a:off x="2680357" y="1325663"/>
            <a:ext cx="7848872" cy="5078313"/>
          </a:xfrm>
          <a:prstGeom prst="rect">
            <a:avLst/>
          </a:prstGeom>
          <a:noFill/>
        </p:spPr>
        <p:txBody>
          <a:bodyPr wrap="square" rtlCol="0">
            <a:spAutoFit/>
          </a:bodyPr>
          <a:lstStyle/>
          <a:p>
            <a:pPr defTabSz="457200"/>
            <a:r>
              <a:rPr lang="en-GB" dirty="0">
                <a:solidFill>
                  <a:prstClr val="black"/>
                </a:solidFill>
                <a:latin typeface="Comic Sans MS" panose="030F0702030302020204" pitchFamily="66" charset="0"/>
              </a:rPr>
              <a:t>Reception/ KS1 children are entitled to Free school meals up until the end of Year 2. </a:t>
            </a:r>
          </a:p>
          <a:p>
            <a:pPr defTabSz="457200"/>
            <a:r>
              <a:rPr lang="en-GB" dirty="0">
                <a:solidFill>
                  <a:prstClr val="black"/>
                </a:solidFill>
                <a:latin typeface="Comic Sans MS" panose="030F0702030302020204" pitchFamily="66" charset="0"/>
              </a:rPr>
              <a:t>Menus can be found on our website and leaflets are given at the start of the year. </a:t>
            </a:r>
          </a:p>
          <a:p>
            <a:pPr defTabSz="457200"/>
            <a:r>
              <a:rPr lang="en-GB" b="1" dirty="0">
                <a:solidFill>
                  <a:prstClr val="black"/>
                </a:solidFill>
                <a:latin typeface="Comic Sans MS" panose="030F0702030302020204" pitchFamily="66" charset="0"/>
              </a:rPr>
              <a:t>Your child’s lunch needs to be ordered on their Arbor account for each day. </a:t>
            </a:r>
          </a:p>
          <a:p>
            <a:pPr defTabSz="457200"/>
            <a:endParaRPr lang="en-GB" dirty="0">
              <a:solidFill>
                <a:prstClr val="black"/>
              </a:solidFill>
              <a:latin typeface="Comic Sans MS" panose="030F0702030302020204" pitchFamily="66" charset="0"/>
            </a:endParaRPr>
          </a:p>
          <a:p>
            <a:pPr defTabSz="457200"/>
            <a:r>
              <a:rPr lang="en-GB" dirty="0">
                <a:solidFill>
                  <a:prstClr val="black"/>
                </a:solidFill>
                <a:latin typeface="Comic Sans MS" panose="030F0702030302020204" pitchFamily="66" charset="0"/>
              </a:rPr>
              <a:t>If you are entitled to any benefits, you may be entitled to </a:t>
            </a:r>
            <a:r>
              <a:rPr lang="en-GB" b="1" dirty="0">
                <a:solidFill>
                  <a:prstClr val="black"/>
                </a:solidFill>
                <a:latin typeface="Comic Sans MS" panose="030F0702030302020204" pitchFamily="66" charset="0"/>
              </a:rPr>
              <a:t>“Free School Meals” </a:t>
            </a:r>
            <a:r>
              <a:rPr lang="en-GB" dirty="0">
                <a:solidFill>
                  <a:prstClr val="black"/>
                </a:solidFill>
                <a:latin typeface="Comic Sans MS" panose="030F0702030302020204" pitchFamily="66" charset="0"/>
              </a:rPr>
              <a:t>throughout your child’s schooling. We encourage you to visit the below link if you think you may be eligible, as for every child who is eligible, the school will receive </a:t>
            </a:r>
            <a:r>
              <a:rPr lang="en-GB">
                <a:solidFill>
                  <a:prstClr val="black"/>
                </a:solidFill>
                <a:latin typeface="Comic Sans MS" panose="030F0702030302020204" pitchFamily="66" charset="0"/>
              </a:rPr>
              <a:t>£1550 </a:t>
            </a:r>
            <a:r>
              <a:rPr lang="en-GB" dirty="0">
                <a:solidFill>
                  <a:prstClr val="black"/>
                </a:solidFill>
                <a:latin typeface="Comic Sans MS" panose="030F0702030302020204" pitchFamily="66" charset="0"/>
              </a:rPr>
              <a:t>funding to support pupils. </a:t>
            </a:r>
          </a:p>
          <a:p>
            <a:pPr defTabSz="457200"/>
            <a:endParaRPr lang="en-GB" dirty="0">
              <a:solidFill>
                <a:prstClr val="black"/>
              </a:solidFill>
              <a:latin typeface="Comic Sans MS" panose="030F0702030302020204" pitchFamily="66" charset="0"/>
            </a:endParaRPr>
          </a:p>
          <a:p>
            <a:pPr defTabSz="457200"/>
            <a:r>
              <a:rPr lang="en-GB" b="1" dirty="0">
                <a:solidFill>
                  <a:prstClr val="black"/>
                </a:solidFill>
                <a:latin typeface="Comic Sans MS" panose="030F0702030302020204" pitchFamily="66" charset="0"/>
              </a:rPr>
              <a:t>Why school dinners?</a:t>
            </a:r>
            <a:r>
              <a:rPr lang="en-GB" dirty="0">
                <a:solidFill>
                  <a:prstClr val="black"/>
                </a:solidFill>
                <a:latin typeface="Comic Sans MS" panose="030F0702030302020204" pitchFamily="66" charset="0"/>
              </a:rPr>
              <a:t> – Lunch time is a special time to sit together and enjoy a healthy meal. It gives children an opportunity to learn how to feed themselves, table manners and to be sociable. </a:t>
            </a:r>
          </a:p>
          <a:p>
            <a:pPr defTabSz="457200"/>
            <a:endParaRPr lang="en-GB" dirty="0">
              <a:solidFill>
                <a:prstClr val="black"/>
              </a:solidFill>
              <a:latin typeface="Comic Sans MS" panose="030F0702030302020204" pitchFamily="66" charset="0"/>
            </a:endParaRPr>
          </a:p>
          <a:p>
            <a:pPr defTabSz="457200"/>
            <a:r>
              <a:rPr lang="en-GB" dirty="0">
                <a:solidFill>
                  <a:prstClr val="black"/>
                </a:solidFill>
                <a:latin typeface="Comic Sans MS" panose="030F0702030302020204" pitchFamily="66" charset="0"/>
              </a:rPr>
              <a:t>There are always three options to choose from and children can view the menu in advance to see what will be on offer each week. </a:t>
            </a:r>
          </a:p>
        </p:txBody>
      </p:sp>
      <p:pic>
        <p:nvPicPr>
          <p:cNvPr id="3" name="Picture 2" descr="A logo of a company&#10;&#10;Description automatically generated">
            <a:extLst>
              <a:ext uri="{FF2B5EF4-FFF2-40B4-BE49-F238E27FC236}">
                <a16:creationId xmlns:a16="http://schemas.microsoft.com/office/drawing/2014/main" id="{573B2DEA-21E9-C6C6-D7AF-39D8CFAFE1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305" y="47381"/>
            <a:ext cx="1699583" cy="164196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4F7D2BE-34C7-4043-AE2B-D123284F3DF3}"/>
              </a:ext>
            </a:extLst>
          </p:cNvPr>
          <p:cNvSpPr>
            <a:spLocks noGrp="1"/>
          </p:cNvSpPr>
          <p:nvPr>
            <p:ph type="title"/>
          </p:nvPr>
        </p:nvSpPr>
        <p:spPr>
          <a:xfrm>
            <a:off x="2930616" y="84774"/>
            <a:ext cx="6768752" cy="1143000"/>
          </a:xfrm>
        </p:spPr>
        <p:txBody>
          <a:bodyPr/>
          <a:lstStyle/>
          <a:p>
            <a:r>
              <a:rPr lang="en-GB" altLang="en-US" dirty="0">
                <a:latin typeface="Comic Sans MS" panose="030F0702030302020204" pitchFamily="66" charset="0"/>
              </a:rPr>
              <a:t> </a:t>
            </a:r>
            <a:r>
              <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rPr>
              <a:t>Our leadership team</a:t>
            </a:r>
          </a:p>
        </p:txBody>
      </p:sp>
      <p:sp>
        <p:nvSpPr>
          <p:cNvPr id="4" name="Rectangle 3">
            <a:extLst>
              <a:ext uri="{FF2B5EF4-FFF2-40B4-BE49-F238E27FC236}">
                <a16:creationId xmlns:a16="http://schemas.microsoft.com/office/drawing/2014/main" id="{9A51DF75-29D6-4CB4-B912-CC7F23504707}"/>
              </a:ext>
            </a:extLst>
          </p:cNvPr>
          <p:cNvSpPr/>
          <p:nvPr/>
        </p:nvSpPr>
        <p:spPr>
          <a:xfrm>
            <a:off x="4332595" y="1061604"/>
            <a:ext cx="1368152" cy="187220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orbel" panose="020B0503020204020204"/>
            </a:endParaRPr>
          </a:p>
        </p:txBody>
      </p:sp>
      <p:sp>
        <p:nvSpPr>
          <p:cNvPr id="5" name="TextBox 4">
            <a:extLst>
              <a:ext uri="{FF2B5EF4-FFF2-40B4-BE49-F238E27FC236}">
                <a16:creationId xmlns:a16="http://schemas.microsoft.com/office/drawing/2014/main" id="{5B8032D2-4546-40A6-9CFA-04CD9D0FCB3F}"/>
              </a:ext>
            </a:extLst>
          </p:cNvPr>
          <p:cNvSpPr txBox="1"/>
          <p:nvPr/>
        </p:nvSpPr>
        <p:spPr>
          <a:xfrm>
            <a:off x="3296994" y="2988741"/>
            <a:ext cx="2929630" cy="584775"/>
          </a:xfrm>
          <a:prstGeom prst="rect">
            <a:avLst/>
          </a:prstGeom>
          <a:noFill/>
        </p:spPr>
        <p:txBody>
          <a:bodyPr wrap="square" rtlCol="0">
            <a:spAutoFit/>
          </a:bodyPr>
          <a:lstStyle/>
          <a:p>
            <a:pPr algn="ctr" defTabSz="457200">
              <a:defRPr/>
            </a:pPr>
            <a:r>
              <a:rPr lang="en-GB" sz="1600" b="1" dirty="0">
                <a:solidFill>
                  <a:prstClr val="black"/>
                </a:solidFill>
                <a:latin typeface="Lucida Handwriting" panose="03010101010101010101" pitchFamily="66" charset="0"/>
                <a:cs typeface="Cavolini" panose="03000502040302020204" pitchFamily="66" charset="0"/>
              </a:rPr>
              <a:t>Mrs Wakeling </a:t>
            </a:r>
          </a:p>
          <a:p>
            <a:pPr algn="ctr" defTabSz="457200">
              <a:defRPr/>
            </a:pPr>
            <a:r>
              <a:rPr lang="en-GB" sz="1600" dirty="0">
                <a:solidFill>
                  <a:prstClr val="black"/>
                </a:solidFill>
                <a:latin typeface="Lucida Handwriting" panose="03010101010101010101" pitchFamily="66" charset="0"/>
                <a:cs typeface="Cavolini" panose="03000502040302020204" pitchFamily="66" charset="0"/>
              </a:rPr>
              <a:t>Executive Headteacher</a:t>
            </a:r>
          </a:p>
        </p:txBody>
      </p:sp>
      <p:pic>
        <p:nvPicPr>
          <p:cNvPr id="7" name="Picture 6">
            <a:extLst>
              <a:ext uri="{FF2B5EF4-FFF2-40B4-BE49-F238E27FC236}">
                <a16:creationId xmlns:a16="http://schemas.microsoft.com/office/drawing/2014/main" id="{4E018F8F-9B48-4CC4-9873-93023B0FE4AA}"/>
              </a:ext>
            </a:extLst>
          </p:cNvPr>
          <p:cNvPicPr>
            <a:picLocks noChangeAspect="1"/>
          </p:cNvPicPr>
          <p:nvPr/>
        </p:nvPicPr>
        <p:blipFill>
          <a:blip r:embed="rId2"/>
          <a:stretch>
            <a:fillRect/>
          </a:stretch>
        </p:blipFill>
        <p:spPr>
          <a:xfrm>
            <a:off x="6582219" y="1061604"/>
            <a:ext cx="1390008" cy="1889924"/>
          </a:xfrm>
          <a:prstGeom prst="rect">
            <a:avLst/>
          </a:prstGeom>
          <a:ln>
            <a:solidFill>
              <a:schemeClr val="bg1"/>
            </a:solidFill>
          </a:ln>
        </p:spPr>
      </p:pic>
      <p:pic>
        <p:nvPicPr>
          <p:cNvPr id="8" name="Picture 7">
            <a:extLst>
              <a:ext uri="{FF2B5EF4-FFF2-40B4-BE49-F238E27FC236}">
                <a16:creationId xmlns:a16="http://schemas.microsoft.com/office/drawing/2014/main" id="{1B0FBBB1-6B0C-4A5D-9E7B-B9219E7C66FF}"/>
              </a:ext>
            </a:extLst>
          </p:cNvPr>
          <p:cNvPicPr>
            <a:picLocks noChangeAspect="1"/>
          </p:cNvPicPr>
          <p:nvPr/>
        </p:nvPicPr>
        <p:blipFill>
          <a:blip r:embed="rId2"/>
          <a:stretch>
            <a:fillRect/>
          </a:stretch>
        </p:blipFill>
        <p:spPr>
          <a:xfrm>
            <a:off x="7524738" y="3814150"/>
            <a:ext cx="1390008" cy="1889924"/>
          </a:xfrm>
          <a:prstGeom prst="rect">
            <a:avLst/>
          </a:prstGeom>
          <a:ln>
            <a:solidFill>
              <a:schemeClr val="bg1"/>
            </a:solidFill>
          </a:ln>
        </p:spPr>
      </p:pic>
      <p:sp>
        <p:nvSpPr>
          <p:cNvPr id="12" name="TextBox 11">
            <a:extLst>
              <a:ext uri="{FF2B5EF4-FFF2-40B4-BE49-F238E27FC236}">
                <a16:creationId xmlns:a16="http://schemas.microsoft.com/office/drawing/2014/main" id="{82D30E63-729A-49B3-93A3-35D9638BEA78}"/>
              </a:ext>
            </a:extLst>
          </p:cNvPr>
          <p:cNvSpPr txBox="1"/>
          <p:nvPr/>
        </p:nvSpPr>
        <p:spPr>
          <a:xfrm>
            <a:off x="6005723" y="3014970"/>
            <a:ext cx="2685556" cy="584775"/>
          </a:xfrm>
          <a:prstGeom prst="rect">
            <a:avLst/>
          </a:prstGeom>
          <a:noFill/>
        </p:spPr>
        <p:txBody>
          <a:bodyPr wrap="square" rtlCol="0">
            <a:spAutoFit/>
          </a:bodyPr>
          <a:lstStyle/>
          <a:p>
            <a:pPr algn="ctr" defTabSz="457200">
              <a:defRPr/>
            </a:pPr>
            <a:r>
              <a:rPr lang="en-GB" sz="1600" b="1" dirty="0">
                <a:solidFill>
                  <a:prstClr val="black"/>
                </a:solidFill>
                <a:latin typeface="Lucida Handwriting" panose="03010101010101010101" pitchFamily="66" charset="0"/>
                <a:cs typeface="Cavolini" panose="03000502040302020204" pitchFamily="66" charset="0"/>
              </a:rPr>
              <a:t>Miss Weller</a:t>
            </a:r>
          </a:p>
          <a:p>
            <a:pPr algn="ctr" defTabSz="457200">
              <a:defRPr/>
            </a:pPr>
            <a:r>
              <a:rPr lang="en-GB" sz="1600" dirty="0">
                <a:solidFill>
                  <a:prstClr val="black"/>
                </a:solidFill>
                <a:latin typeface="Lucida Handwriting" panose="03010101010101010101" pitchFamily="66" charset="0"/>
                <a:cs typeface="Cavolini" panose="03000502040302020204" pitchFamily="66" charset="0"/>
              </a:rPr>
              <a:t>Head of School</a:t>
            </a:r>
          </a:p>
        </p:txBody>
      </p:sp>
      <p:sp>
        <p:nvSpPr>
          <p:cNvPr id="14" name="TextBox 13">
            <a:extLst>
              <a:ext uri="{FF2B5EF4-FFF2-40B4-BE49-F238E27FC236}">
                <a16:creationId xmlns:a16="http://schemas.microsoft.com/office/drawing/2014/main" id="{3FE49463-5909-4340-BC0C-CEBD7ED12050}"/>
              </a:ext>
            </a:extLst>
          </p:cNvPr>
          <p:cNvSpPr txBox="1"/>
          <p:nvPr/>
        </p:nvSpPr>
        <p:spPr>
          <a:xfrm>
            <a:off x="7171357" y="5811353"/>
            <a:ext cx="2065461" cy="769441"/>
          </a:xfrm>
          <a:prstGeom prst="rect">
            <a:avLst/>
          </a:prstGeom>
          <a:noFill/>
        </p:spPr>
        <p:txBody>
          <a:bodyPr wrap="square" rtlCol="0">
            <a:spAutoFit/>
          </a:bodyPr>
          <a:lstStyle/>
          <a:p>
            <a:pPr algn="ctr" defTabSz="457200">
              <a:defRPr/>
            </a:pPr>
            <a:r>
              <a:rPr lang="en-GB" sz="1600" dirty="0">
                <a:solidFill>
                  <a:prstClr val="black"/>
                </a:solidFill>
                <a:latin typeface="Lucida Handwriting" panose="03010101010101010101" pitchFamily="66" charset="0"/>
                <a:cs typeface="Cavolini" panose="03000502040302020204" pitchFamily="66" charset="0"/>
              </a:rPr>
              <a:t> </a:t>
            </a:r>
            <a:r>
              <a:rPr lang="en-GB" sz="1600" b="1" dirty="0">
                <a:solidFill>
                  <a:prstClr val="black"/>
                </a:solidFill>
                <a:latin typeface="Lucida Handwriting" panose="03010101010101010101" pitchFamily="66" charset="0"/>
                <a:cs typeface="Cavolini" panose="03000502040302020204" pitchFamily="66" charset="0"/>
              </a:rPr>
              <a:t>Mrs Wilson</a:t>
            </a:r>
          </a:p>
          <a:p>
            <a:pPr algn="ctr" defTabSz="457200">
              <a:defRPr/>
            </a:pPr>
            <a:r>
              <a:rPr lang="en-GB" sz="1400" dirty="0">
                <a:solidFill>
                  <a:prstClr val="black"/>
                </a:solidFill>
                <a:latin typeface="Lucida Handwriting" panose="03010101010101010101" pitchFamily="66" charset="0"/>
                <a:cs typeface="Cavolini" panose="03000502040302020204" pitchFamily="66" charset="0"/>
              </a:rPr>
              <a:t>Assistant Head Teacher </a:t>
            </a:r>
          </a:p>
        </p:txBody>
      </p:sp>
      <p:pic>
        <p:nvPicPr>
          <p:cNvPr id="9" name="Picture 8" descr="A logo of a company&#10;&#10;Description automatically generated">
            <a:extLst>
              <a:ext uri="{FF2B5EF4-FFF2-40B4-BE49-F238E27FC236}">
                <a16:creationId xmlns:a16="http://schemas.microsoft.com/office/drawing/2014/main" id="{7D9F1572-AA51-CC70-F45B-53334F08E6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2880" y="137796"/>
            <a:ext cx="1699583" cy="1641964"/>
          </a:xfrm>
          <a:prstGeom prst="rect">
            <a:avLst/>
          </a:prstGeom>
          <a:noFill/>
          <a:ln>
            <a:noFill/>
          </a:ln>
        </p:spPr>
      </p:pic>
      <p:pic>
        <p:nvPicPr>
          <p:cNvPr id="10" name="Picture 9">
            <a:extLst>
              <a:ext uri="{FF2B5EF4-FFF2-40B4-BE49-F238E27FC236}">
                <a16:creationId xmlns:a16="http://schemas.microsoft.com/office/drawing/2014/main" id="{CA142880-3105-7DF9-7404-5F0F3DC713EE}"/>
              </a:ext>
            </a:extLst>
          </p:cNvPr>
          <p:cNvPicPr>
            <a:picLocks noChangeAspect="1"/>
          </p:cNvPicPr>
          <p:nvPr/>
        </p:nvPicPr>
        <p:blipFill>
          <a:blip r:embed="rId2"/>
          <a:stretch>
            <a:fillRect/>
          </a:stretch>
        </p:blipFill>
        <p:spPr>
          <a:xfrm>
            <a:off x="3518907" y="3829966"/>
            <a:ext cx="1390008" cy="1889924"/>
          </a:xfrm>
          <a:prstGeom prst="rect">
            <a:avLst/>
          </a:prstGeom>
          <a:ln>
            <a:solidFill>
              <a:schemeClr val="bg1"/>
            </a:solidFill>
          </a:ln>
        </p:spPr>
      </p:pic>
      <p:sp>
        <p:nvSpPr>
          <p:cNvPr id="15" name="TextBox 13">
            <a:extLst>
              <a:ext uri="{FF2B5EF4-FFF2-40B4-BE49-F238E27FC236}">
                <a16:creationId xmlns:a16="http://schemas.microsoft.com/office/drawing/2014/main" id="{3FE49463-5909-4340-BC0C-CEBD7ED12050}"/>
              </a:ext>
            </a:extLst>
          </p:cNvPr>
          <p:cNvSpPr txBox="1"/>
          <p:nvPr/>
        </p:nvSpPr>
        <p:spPr>
          <a:xfrm>
            <a:off x="3140115" y="5794749"/>
            <a:ext cx="206546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GB" sz="1600" dirty="0">
                <a:solidFill>
                  <a:prstClr val="black"/>
                </a:solidFill>
                <a:latin typeface="Lucida Handwriting" panose="03010101010101010101" pitchFamily="66" charset="0"/>
                <a:cs typeface="Cavolini" panose="03000502040302020204" pitchFamily="66" charset="0"/>
              </a:rPr>
              <a:t> </a:t>
            </a:r>
            <a:r>
              <a:rPr lang="en-GB" sz="1600" b="1" dirty="0">
                <a:solidFill>
                  <a:prstClr val="black"/>
                </a:solidFill>
                <a:latin typeface="Lucida Handwriting" panose="03010101010101010101" pitchFamily="66" charset="0"/>
                <a:cs typeface="Cavolini" panose="03000502040302020204" pitchFamily="66" charset="0"/>
              </a:rPr>
              <a:t>Mrs Robinson</a:t>
            </a:r>
          </a:p>
          <a:p>
            <a:pPr algn="ctr" defTabSz="457200">
              <a:defRPr/>
            </a:pPr>
            <a:r>
              <a:rPr lang="en-GB" sz="1400" dirty="0">
                <a:solidFill>
                  <a:prstClr val="black"/>
                </a:solidFill>
                <a:latin typeface="Lucida Handwriting" panose="03010101010101010101" pitchFamily="66" charset="0"/>
                <a:cs typeface="Cavolini" panose="03000502040302020204" pitchFamily="66" charset="0"/>
              </a:rPr>
              <a:t>Assistant Head Teacher </a:t>
            </a:r>
          </a:p>
        </p:txBody>
      </p:sp>
      <p:pic>
        <p:nvPicPr>
          <p:cNvPr id="23" name="Picture 22">
            <a:extLst>
              <a:ext uri="{FF2B5EF4-FFF2-40B4-BE49-F238E27FC236}">
                <a16:creationId xmlns:a16="http://schemas.microsoft.com/office/drawing/2014/main" id="{DF29D4BE-952D-7855-2410-403E69C65932}"/>
              </a:ext>
            </a:extLst>
          </p:cNvPr>
          <p:cNvPicPr>
            <a:picLocks noChangeAspect="1"/>
          </p:cNvPicPr>
          <p:nvPr/>
        </p:nvPicPr>
        <p:blipFill>
          <a:blip r:embed="rId4"/>
          <a:stretch>
            <a:fillRect/>
          </a:stretch>
        </p:blipFill>
        <p:spPr>
          <a:xfrm>
            <a:off x="4414932" y="1227774"/>
            <a:ext cx="1203477" cy="1407884"/>
          </a:xfrm>
          <a:prstGeom prst="rect">
            <a:avLst/>
          </a:prstGeom>
        </p:spPr>
      </p:pic>
      <p:pic>
        <p:nvPicPr>
          <p:cNvPr id="25" name="Picture 24">
            <a:extLst>
              <a:ext uri="{FF2B5EF4-FFF2-40B4-BE49-F238E27FC236}">
                <a16:creationId xmlns:a16="http://schemas.microsoft.com/office/drawing/2014/main" id="{6D2D5C96-7A76-02C2-DCDE-718AF71D3DD5}"/>
              </a:ext>
            </a:extLst>
          </p:cNvPr>
          <p:cNvPicPr>
            <a:picLocks noChangeAspect="1"/>
          </p:cNvPicPr>
          <p:nvPr/>
        </p:nvPicPr>
        <p:blipFill>
          <a:blip r:embed="rId5"/>
          <a:stretch>
            <a:fillRect/>
          </a:stretch>
        </p:blipFill>
        <p:spPr>
          <a:xfrm>
            <a:off x="6656204" y="1236668"/>
            <a:ext cx="1242037" cy="1544848"/>
          </a:xfrm>
          <a:prstGeom prst="rect">
            <a:avLst/>
          </a:prstGeom>
        </p:spPr>
      </p:pic>
      <p:pic>
        <p:nvPicPr>
          <p:cNvPr id="19" name="Picture 18">
            <a:extLst>
              <a:ext uri="{FF2B5EF4-FFF2-40B4-BE49-F238E27FC236}">
                <a16:creationId xmlns:a16="http://schemas.microsoft.com/office/drawing/2014/main" id="{1D3AE7A2-5CB4-382E-52F1-F4B5AD632B3A}"/>
              </a:ext>
            </a:extLst>
          </p:cNvPr>
          <p:cNvPicPr>
            <a:picLocks noChangeAspect="1"/>
          </p:cNvPicPr>
          <p:nvPr/>
        </p:nvPicPr>
        <p:blipFill>
          <a:blip r:embed="rId6"/>
          <a:stretch>
            <a:fillRect/>
          </a:stretch>
        </p:blipFill>
        <p:spPr>
          <a:xfrm>
            <a:off x="3666013" y="4036495"/>
            <a:ext cx="1095796" cy="1541339"/>
          </a:xfrm>
          <a:prstGeom prst="rect">
            <a:avLst/>
          </a:prstGeom>
        </p:spPr>
      </p:pic>
      <p:pic>
        <p:nvPicPr>
          <p:cNvPr id="24" name="Picture 23">
            <a:extLst>
              <a:ext uri="{FF2B5EF4-FFF2-40B4-BE49-F238E27FC236}">
                <a16:creationId xmlns:a16="http://schemas.microsoft.com/office/drawing/2014/main" id="{204F5BF0-C9B2-CAC7-23AF-F2D261DFF776}"/>
              </a:ext>
            </a:extLst>
          </p:cNvPr>
          <p:cNvPicPr>
            <a:picLocks noChangeAspect="1"/>
          </p:cNvPicPr>
          <p:nvPr/>
        </p:nvPicPr>
        <p:blipFill>
          <a:blip r:embed="rId7"/>
          <a:stretch>
            <a:fillRect/>
          </a:stretch>
        </p:blipFill>
        <p:spPr>
          <a:xfrm>
            <a:off x="7622619" y="3921429"/>
            <a:ext cx="1194245" cy="1731132"/>
          </a:xfrm>
          <a:prstGeom prst="rect">
            <a:avLst/>
          </a:prstGeom>
        </p:spPr>
      </p:pic>
    </p:spTree>
    <p:extLst>
      <p:ext uri="{BB962C8B-B14F-4D97-AF65-F5344CB8AC3E}">
        <p14:creationId xmlns:p14="http://schemas.microsoft.com/office/powerpoint/2010/main" val="1973021649"/>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96FBAD2-3DC8-4F26-8C01-D5C2C691121A}"/>
              </a:ext>
            </a:extLst>
          </p:cNvPr>
          <p:cNvSpPr>
            <a:spLocks noGrp="1"/>
          </p:cNvSpPr>
          <p:nvPr>
            <p:ph type="title"/>
          </p:nvPr>
        </p:nvSpPr>
        <p:spPr>
          <a:xfrm>
            <a:off x="1993940" y="250344"/>
            <a:ext cx="8229600" cy="1143000"/>
          </a:xfrm>
        </p:spPr>
        <p:txBody>
          <a:bodyPr>
            <a:normAutofit/>
          </a:bodyPr>
          <a:lstStyle/>
          <a:p>
            <a:r>
              <a:rPr lang="en-US" altLang="en-US" dirty="0">
                <a:solidFill>
                  <a:schemeClr val="accent3"/>
                </a:solidFill>
                <a:effectLst>
                  <a:outerShdw blurRad="38100" dist="38100" dir="2700000" algn="tl">
                    <a:srgbClr val="000000">
                      <a:alpha val="43137"/>
                    </a:srgbClr>
                  </a:outerShdw>
                </a:effectLst>
                <a:latin typeface="Comic Sans MS" panose="030F0702030302020204" pitchFamily="66" charset="0"/>
              </a:rPr>
              <a:t>Packed Lunches</a:t>
            </a:r>
          </a:p>
        </p:txBody>
      </p:sp>
      <p:sp>
        <p:nvSpPr>
          <p:cNvPr id="2" name="TextBox 1">
            <a:extLst>
              <a:ext uri="{FF2B5EF4-FFF2-40B4-BE49-F238E27FC236}">
                <a16:creationId xmlns:a16="http://schemas.microsoft.com/office/drawing/2014/main" id="{4B848D6B-F987-4CB5-9730-6680934DF1C2}"/>
              </a:ext>
            </a:extLst>
          </p:cNvPr>
          <p:cNvSpPr txBox="1"/>
          <p:nvPr/>
        </p:nvSpPr>
        <p:spPr>
          <a:xfrm>
            <a:off x="2711624" y="1479258"/>
            <a:ext cx="7632848" cy="2031325"/>
          </a:xfrm>
          <a:prstGeom prst="rect">
            <a:avLst/>
          </a:prstGeom>
          <a:noFill/>
        </p:spPr>
        <p:txBody>
          <a:bodyPr wrap="square" rtlCol="0">
            <a:spAutoFit/>
          </a:bodyPr>
          <a:lstStyle/>
          <a:p>
            <a:pPr defTabSz="457200"/>
            <a:r>
              <a:rPr lang="en-GB" dirty="0">
                <a:solidFill>
                  <a:prstClr val="black"/>
                </a:solidFill>
                <a:latin typeface="Comic Sans MS" panose="030F0702030302020204" pitchFamily="66" charset="0"/>
              </a:rPr>
              <a:t>However, your child may prefer a home packed lunch. </a:t>
            </a:r>
            <a:r>
              <a:rPr lang="en-GB" b="1" dirty="0">
                <a:solidFill>
                  <a:prstClr val="black"/>
                </a:solidFill>
                <a:latin typeface="Comic Sans MS" panose="030F0702030302020204" pitchFamily="66" charset="0"/>
              </a:rPr>
              <a:t>This will need to be selected on your child’s Arbor account. </a:t>
            </a:r>
          </a:p>
          <a:p>
            <a:pPr defTabSz="457200"/>
            <a:endParaRPr lang="en-GB" dirty="0">
              <a:solidFill>
                <a:prstClr val="black"/>
              </a:solidFill>
              <a:latin typeface="Comic Sans MS" panose="030F0702030302020204" pitchFamily="66" charset="0"/>
            </a:endParaRPr>
          </a:p>
          <a:p>
            <a:pPr defTabSz="457200"/>
            <a:r>
              <a:rPr lang="en-GB" dirty="0">
                <a:solidFill>
                  <a:prstClr val="black"/>
                </a:solidFill>
                <a:latin typeface="Comic Sans MS" panose="030F0702030302020204" pitchFamily="66" charset="0"/>
              </a:rPr>
              <a:t>We ask that when providing your child with a packed lunch, that they are to be healthy (No chocolate, sweets or sugary drinks). </a:t>
            </a:r>
          </a:p>
          <a:p>
            <a:pPr defTabSz="457200"/>
            <a:endParaRPr lang="en-GB" dirty="0">
              <a:solidFill>
                <a:prstClr val="black"/>
              </a:solidFill>
              <a:latin typeface="Comic Sans MS" panose="030F0702030302020204" pitchFamily="66" charset="0"/>
            </a:endParaRPr>
          </a:p>
          <a:p>
            <a:pPr defTabSz="457200"/>
            <a:endParaRPr lang="en-GB" dirty="0">
              <a:solidFill>
                <a:prstClr val="black"/>
              </a:solidFill>
              <a:latin typeface="Comic Sans MS" panose="030F0702030302020204" pitchFamily="66" charset="0"/>
            </a:endParaRPr>
          </a:p>
        </p:txBody>
      </p:sp>
      <p:pic>
        <p:nvPicPr>
          <p:cNvPr id="6" name="Picture 5">
            <a:extLst>
              <a:ext uri="{FF2B5EF4-FFF2-40B4-BE49-F238E27FC236}">
                <a16:creationId xmlns:a16="http://schemas.microsoft.com/office/drawing/2014/main" id="{71267D5A-53F6-42A2-B217-17A43E4594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7607" y="2971603"/>
            <a:ext cx="7776865" cy="2905876"/>
          </a:xfrm>
          <a:prstGeom prst="rect">
            <a:avLst/>
          </a:prstGeom>
          <a:noFill/>
          <a:ln>
            <a:noFill/>
          </a:ln>
        </p:spPr>
      </p:pic>
      <p:sp>
        <p:nvSpPr>
          <p:cNvPr id="3" name="TextBox 2">
            <a:extLst>
              <a:ext uri="{FF2B5EF4-FFF2-40B4-BE49-F238E27FC236}">
                <a16:creationId xmlns:a16="http://schemas.microsoft.com/office/drawing/2014/main" id="{0D5DF643-BD99-4EAC-8A84-FE7F4BA60263}"/>
              </a:ext>
            </a:extLst>
          </p:cNvPr>
          <p:cNvSpPr txBox="1"/>
          <p:nvPr/>
        </p:nvSpPr>
        <p:spPr>
          <a:xfrm>
            <a:off x="3179676" y="6110065"/>
            <a:ext cx="6696744" cy="646331"/>
          </a:xfrm>
          <a:prstGeom prst="rect">
            <a:avLst/>
          </a:prstGeom>
          <a:noFill/>
        </p:spPr>
        <p:txBody>
          <a:bodyPr wrap="square" rtlCol="0">
            <a:spAutoFit/>
          </a:bodyPr>
          <a:lstStyle/>
          <a:p>
            <a:pPr defTabSz="457200"/>
            <a:r>
              <a:rPr lang="en-GB" dirty="0">
                <a:solidFill>
                  <a:prstClr val="black"/>
                </a:solidFill>
                <a:latin typeface="Comic Sans MS" panose="030F0702030302020204" pitchFamily="66" charset="0"/>
              </a:rPr>
              <a:t>We are a </a:t>
            </a:r>
            <a:r>
              <a:rPr lang="en-GB" b="1" dirty="0">
                <a:solidFill>
                  <a:prstClr val="black"/>
                </a:solidFill>
                <a:latin typeface="Comic Sans MS" panose="030F0702030302020204" pitchFamily="66" charset="0"/>
              </a:rPr>
              <a:t>‘nut free’ </a:t>
            </a:r>
            <a:r>
              <a:rPr lang="en-GB" dirty="0">
                <a:solidFill>
                  <a:prstClr val="black"/>
                </a:solidFill>
                <a:latin typeface="Comic Sans MS" panose="030F0702030302020204" pitchFamily="66" charset="0"/>
              </a:rPr>
              <a:t>school, so please be mindful when packing lunches. (No nuts, chocolate spreads, nut products)</a:t>
            </a:r>
          </a:p>
        </p:txBody>
      </p:sp>
      <p:pic>
        <p:nvPicPr>
          <p:cNvPr id="4" name="Picture 3" descr="A logo of a company&#10;&#10;Description automatically generated">
            <a:extLst>
              <a:ext uri="{FF2B5EF4-FFF2-40B4-BE49-F238E27FC236}">
                <a16:creationId xmlns:a16="http://schemas.microsoft.com/office/drawing/2014/main" id="{DF64E85B-60C9-6EF2-DE35-6016899F9B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296" y="40411"/>
            <a:ext cx="1699583" cy="1641964"/>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96FBAD2-3DC8-4F26-8C01-D5C2C691121A}"/>
              </a:ext>
            </a:extLst>
          </p:cNvPr>
          <p:cNvSpPr>
            <a:spLocks noGrp="1"/>
          </p:cNvSpPr>
          <p:nvPr>
            <p:ph type="title"/>
          </p:nvPr>
        </p:nvSpPr>
        <p:spPr>
          <a:xfrm>
            <a:off x="2207568" y="182357"/>
            <a:ext cx="8229600" cy="1143000"/>
          </a:xfrm>
        </p:spPr>
        <p:txBody>
          <a:bodyPr>
            <a:normAutofit/>
          </a:bodyPr>
          <a:lstStyle/>
          <a:p>
            <a:r>
              <a:rPr lang="en-US" altLang="en-US" sz="3600" dirty="0">
                <a:solidFill>
                  <a:schemeClr val="accent3"/>
                </a:solidFill>
                <a:effectLst>
                  <a:outerShdw blurRad="38100" dist="38100" dir="2700000" algn="tl">
                    <a:srgbClr val="000000">
                      <a:alpha val="43137"/>
                    </a:srgbClr>
                  </a:outerShdw>
                </a:effectLst>
                <a:latin typeface="Comic Sans MS" panose="030F0702030302020204" pitchFamily="66" charset="0"/>
              </a:rPr>
              <a:t>Attendance</a:t>
            </a:r>
            <a:r>
              <a:rPr lang="en-US" altLang="en-US" sz="3600" dirty="0">
                <a:solidFill>
                  <a:schemeClr val="bg1"/>
                </a:solidFill>
                <a:latin typeface="Comic Sans MS" panose="030F0702030302020204" pitchFamily="66" charset="0"/>
              </a:rPr>
              <a:t> </a:t>
            </a:r>
          </a:p>
        </p:txBody>
      </p:sp>
      <p:sp>
        <p:nvSpPr>
          <p:cNvPr id="2" name="TextBox 1">
            <a:extLst>
              <a:ext uri="{FF2B5EF4-FFF2-40B4-BE49-F238E27FC236}">
                <a16:creationId xmlns:a16="http://schemas.microsoft.com/office/drawing/2014/main" id="{DB2D5D44-2821-4FDE-8BD9-086949046859}"/>
              </a:ext>
            </a:extLst>
          </p:cNvPr>
          <p:cNvSpPr txBox="1"/>
          <p:nvPr/>
        </p:nvSpPr>
        <p:spPr>
          <a:xfrm>
            <a:off x="2549957" y="1452991"/>
            <a:ext cx="7941568" cy="4339650"/>
          </a:xfrm>
          <a:prstGeom prst="rect">
            <a:avLst/>
          </a:prstGeom>
          <a:noFill/>
        </p:spPr>
        <p:txBody>
          <a:bodyPr wrap="square" rtlCol="0">
            <a:spAutoFit/>
          </a:bodyPr>
          <a:lstStyle/>
          <a:p>
            <a:pPr defTabSz="457200"/>
            <a:r>
              <a:rPr lang="en-GB" sz="2000" b="1" u="sng" dirty="0">
                <a:solidFill>
                  <a:prstClr val="black"/>
                </a:solidFill>
                <a:latin typeface="Comic Sans MS" panose="030F0702030302020204" pitchFamily="66" charset="0"/>
              </a:rPr>
              <a:t>Lates:</a:t>
            </a:r>
          </a:p>
          <a:p>
            <a:pPr defTabSz="457200"/>
            <a:r>
              <a:rPr lang="en-GB" sz="2000" dirty="0">
                <a:solidFill>
                  <a:prstClr val="black"/>
                </a:solidFill>
                <a:latin typeface="Comic Sans MS" panose="030F0702030302020204" pitchFamily="66" charset="0"/>
              </a:rPr>
              <a:t>School </a:t>
            </a:r>
            <a:r>
              <a:rPr lang="en-GB" sz="2000" b="1" dirty="0">
                <a:solidFill>
                  <a:prstClr val="black"/>
                </a:solidFill>
                <a:latin typeface="Comic Sans MS" panose="030F0702030302020204" pitchFamily="66" charset="0"/>
              </a:rPr>
              <a:t>opens at 8:40am for Reception pupils </a:t>
            </a:r>
            <a:r>
              <a:rPr lang="en-GB" sz="2000" dirty="0">
                <a:solidFill>
                  <a:prstClr val="black"/>
                </a:solidFill>
                <a:latin typeface="Comic Sans MS" panose="030F0702030302020204" pitchFamily="66" charset="0"/>
              </a:rPr>
              <a:t>and doors will </a:t>
            </a:r>
            <a:r>
              <a:rPr lang="en-GB" sz="2000" b="1" dirty="0">
                <a:solidFill>
                  <a:prstClr val="black"/>
                </a:solidFill>
                <a:latin typeface="Comic Sans MS" panose="030F0702030302020204" pitchFamily="66" charset="0"/>
              </a:rPr>
              <a:t>close at 8:50am</a:t>
            </a:r>
            <a:r>
              <a:rPr lang="en-GB" sz="2000" dirty="0">
                <a:solidFill>
                  <a:prstClr val="black"/>
                </a:solidFill>
                <a:latin typeface="Comic Sans MS" panose="030F0702030302020204" pitchFamily="66" charset="0"/>
              </a:rPr>
              <a:t>. Any children arriving after this time will be marked as late. </a:t>
            </a:r>
          </a:p>
          <a:p>
            <a:pPr defTabSz="457200"/>
            <a:endParaRPr lang="en-GB" sz="2000" dirty="0">
              <a:solidFill>
                <a:prstClr val="black"/>
              </a:solidFill>
              <a:latin typeface="Comic Sans MS" panose="030F0702030302020204" pitchFamily="66" charset="0"/>
            </a:endParaRPr>
          </a:p>
          <a:p>
            <a:pPr defTabSz="457200"/>
            <a:r>
              <a:rPr lang="en-GB" sz="2000" b="1" u="sng" dirty="0">
                <a:solidFill>
                  <a:prstClr val="black"/>
                </a:solidFill>
                <a:latin typeface="Comic Sans MS" panose="030F0702030302020204" pitchFamily="66" charset="0"/>
              </a:rPr>
              <a:t>Absence:</a:t>
            </a:r>
          </a:p>
          <a:p>
            <a:pPr defTabSz="457200"/>
            <a:r>
              <a:rPr lang="en-GB" sz="2000" dirty="0">
                <a:solidFill>
                  <a:prstClr val="black"/>
                </a:solidFill>
                <a:latin typeface="Comic Sans MS" panose="030F0702030302020204" pitchFamily="66" charset="0"/>
              </a:rPr>
              <a:t>If your child is unwell, please ensure that you call the Bradleigh office to inform them of your child’s absence. It is important to let the school know if your child will not be attending school for each day of their absence. </a:t>
            </a:r>
          </a:p>
          <a:p>
            <a:pPr defTabSz="457200"/>
            <a:endParaRPr lang="en-GB" sz="2000" dirty="0">
              <a:solidFill>
                <a:prstClr val="black"/>
              </a:solidFill>
              <a:latin typeface="Comic Sans MS" panose="030F0702030302020204" pitchFamily="66" charset="0"/>
            </a:endParaRPr>
          </a:p>
          <a:p>
            <a:pPr defTabSz="457200"/>
            <a:r>
              <a:rPr lang="en-GB" sz="2000" dirty="0">
                <a:solidFill>
                  <a:prstClr val="black"/>
                </a:solidFill>
                <a:latin typeface="Comic Sans MS" panose="030F0702030302020204" pitchFamily="66" charset="0"/>
              </a:rPr>
              <a:t>If your child has had sickness or diarrhoea, we ask that you keep them at home for 48 hours after symptoms arise. </a:t>
            </a:r>
          </a:p>
          <a:p>
            <a:pPr defTabSz="457200"/>
            <a:endParaRPr lang="en-GB" sz="1600" u="sng" dirty="0">
              <a:solidFill>
                <a:prstClr val="black"/>
              </a:solidFill>
              <a:latin typeface="Comic Sans MS" panose="030F0702030302020204" pitchFamily="66" charset="0"/>
            </a:endParaRPr>
          </a:p>
        </p:txBody>
      </p:sp>
      <p:pic>
        <p:nvPicPr>
          <p:cNvPr id="3" name="Picture 2" descr="A logo of a company&#10;&#10;Description automatically generated">
            <a:extLst>
              <a:ext uri="{FF2B5EF4-FFF2-40B4-BE49-F238E27FC236}">
                <a16:creationId xmlns:a16="http://schemas.microsoft.com/office/drawing/2014/main" id="{DCFD1E17-ADD1-0A81-2A3E-DB75D4DBCE2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776" y="0"/>
            <a:ext cx="1699583" cy="1641964"/>
          </a:xfrm>
          <a:prstGeom prst="rect">
            <a:avLst/>
          </a:prstGeom>
          <a:noFill/>
          <a:ln>
            <a:noFill/>
          </a:ln>
        </p:spPr>
      </p:pic>
    </p:spTree>
    <p:extLst>
      <p:ext uri="{BB962C8B-B14F-4D97-AF65-F5344CB8AC3E}">
        <p14:creationId xmlns:p14="http://schemas.microsoft.com/office/powerpoint/2010/main" val="2487003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96FBAD2-3DC8-4F26-8C01-D5C2C691121A}"/>
              </a:ext>
            </a:extLst>
          </p:cNvPr>
          <p:cNvSpPr>
            <a:spLocks noGrp="1"/>
          </p:cNvSpPr>
          <p:nvPr>
            <p:ph type="title"/>
          </p:nvPr>
        </p:nvSpPr>
        <p:spPr>
          <a:xfrm>
            <a:off x="2391445" y="260350"/>
            <a:ext cx="8229600" cy="1143000"/>
          </a:xfrm>
        </p:spPr>
        <p:txBody>
          <a:bodyPr>
            <a:normAutofit/>
          </a:bodyPr>
          <a:lstStyle/>
          <a:p>
            <a:r>
              <a:rPr lang="en-US" altLang="en-US" dirty="0">
                <a:solidFill>
                  <a:schemeClr val="accent3"/>
                </a:solidFill>
                <a:effectLst>
                  <a:outerShdw blurRad="38100" dist="38100" dir="2700000" algn="tl">
                    <a:srgbClr val="000000">
                      <a:alpha val="43137"/>
                    </a:srgbClr>
                  </a:outerShdw>
                </a:effectLst>
                <a:latin typeface="Comic Sans MS" panose="030F0702030302020204" pitchFamily="66" charset="0"/>
              </a:rPr>
              <a:t>Medical matters</a:t>
            </a:r>
          </a:p>
        </p:txBody>
      </p:sp>
      <p:sp>
        <p:nvSpPr>
          <p:cNvPr id="2" name="TextBox 1">
            <a:extLst>
              <a:ext uri="{FF2B5EF4-FFF2-40B4-BE49-F238E27FC236}">
                <a16:creationId xmlns:a16="http://schemas.microsoft.com/office/drawing/2014/main" id="{B6F532D7-7745-4505-A579-AEEB4E601D31}"/>
              </a:ext>
            </a:extLst>
          </p:cNvPr>
          <p:cNvSpPr txBox="1"/>
          <p:nvPr/>
        </p:nvSpPr>
        <p:spPr>
          <a:xfrm>
            <a:off x="2391446" y="1628801"/>
            <a:ext cx="8025035" cy="4801314"/>
          </a:xfrm>
          <a:prstGeom prst="rect">
            <a:avLst/>
          </a:prstGeom>
          <a:noFill/>
        </p:spPr>
        <p:txBody>
          <a:bodyPr wrap="square" rtlCol="0">
            <a:spAutoFit/>
          </a:bodyPr>
          <a:lstStyle/>
          <a:p>
            <a:pPr defTabSz="457200"/>
            <a:r>
              <a:rPr lang="en-GB" dirty="0">
                <a:solidFill>
                  <a:prstClr val="black"/>
                </a:solidFill>
                <a:latin typeface="Comic Sans MS" panose="030F0702030302020204" pitchFamily="66" charset="0"/>
              </a:rPr>
              <a:t>Any medical needs must be shared and evidenced with the Bradleigh office staff prior to your child starting school (Allergies, intolerances, medications etc.) </a:t>
            </a:r>
          </a:p>
          <a:p>
            <a:pPr defTabSz="457200"/>
            <a:endParaRPr lang="en-GB" dirty="0">
              <a:solidFill>
                <a:prstClr val="black"/>
              </a:solidFill>
              <a:latin typeface="Comic Sans MS" panose="030F0702030302020204" pitchFamily="66" charset="0"/>
            </a:endParaRPr>
          </a:p>
          <a:p>
            <a:pPr defTabSz="457200"/>
            <a:r>
              <a:rPr lang="en-GB" b="1" dirty="0">
                <a:solidFill>
                  <a:prstClr val="black"/>
                </a:solidFill>
                <a:latin typeface="Comic Sans MS" panose="030F0702030302020204" pitchFamily="66" charset="0"/>
              </a:rPr>
              <a:t>Pumps and Epi-Pens:</a:t>
            </a:r>
          </a:p>
          <a:p>
            <a:pPr defTabSz="457200"/>
            <a:r>
              <a:rPr lang="en-GB" dirty="0">
                <a:solidFill>
                  <a:prstClr val="black"/>
                </a:solidFill>
                <a:latin typeface="Comic Sans MS" panose="030F0702030302020204" pitchFamily="66" charset="0"/>
              </a:rPr>
              <a:t>Asthma pumps and Epi-Pens must be kept at school and must be clearly labelled as prescribed by a doctor. These must be handed in at Bradleigh office. </a:t>
            </a:r>
          </a:p>
          <a:p>
            <a:pPr defTabSz="457200"/>
            <a:endParaRPr lang="en-GB" dirty="0">
              <a:solidFill>
                <a:prstClr val="black"/>
              </a:solidFill>
              <a:latin typeface="Comic Sans MS" panose="030F0702030302020204" pitchFamily="66" charset="0"/>
            </a:endParaRPr>
          </a:p>
          <a:p>
            <a:pPr defTabSz="457200"/>
            <a:r>
              <a:rPr lang="en-GB" b="1" dirty="0">
                <a:solidFill>
                  <a:prstClr val="black"/>
                </a:solidFill>
                <a:latin typeface="Comic Sans MS" panose="030F0702030302020204" pitchFamily="66" charset="0"/>
              </a:rPr>
              <a:t>Prescribed medication: </a:t>
            </a:r>
          </a:p>
          <a:p>
            <a:pPr defTabSz="457200"/>
            <a:r>
              <a:rPr lang="en-GB" dirty="0">
                <a:solidFill>
                  <a:prstClr val="black"/>
                </a:solidFill>
                <a:latin typeface="Comic Sans MS" panose="030F0702030302020204" pitchFamily="66" charset="0"/>
              </a:rPr>
              <a:t>If your child requires medication throughout the day, this must be administered by the parent. Please seek advice from Bradleigh office if you need further guidance for administering medication e.g. Calpol, antibiotics etc. </a:t>
            </a:r>
          </a:p>
          <a:p>
            <a:pPr defTabSz="457200"/>
            <a:endParaRPr lang="en-GB" dirty="0">
              <a:solidFill>
                <a:prstClr val="black"/>
              </a:solidFill>
              <a:latin typeface="Comic Sans MS" panose="030F0702030302020204" pitchFamily="66" charset="0"/>
            </a:endParaRPr>
          </a:p>
          <a:p>
            <a:pPr defTabSz="457200"/>
            <a:r>
              <a:rPr lang="en-GB" dirty="0">
                <a:solidFill>
                  <a:prstClr val="black"/>
                </a:solidFill>
                <a:latin typeface="Comic Sans MS" panose="030F0702030302020204" pitchFamily="66" charset="0"/>
              </a:rPr>
              <a:t>Please ensure that medical needs are kept up to date with the office to ensure we have the relevant and up to date information on record. </a:t>
            </a:r>
          </a:p>
        </p:txBody>
      </p:sp>
      <p:pic>
        <p:nvPicPr>
          <p:cNvPr id="3" name="Picture 2" descr="A logo of a company&#10;&#10;Description automatically generated">
            <a:extLst>
              <a:ext uri="{FF2B5EF4-FFF2-40B4-BE49-F238E27FC236}">
                <a16:creationId xmlns:a16="http://schemas.microsoft.com/office/drawing/2014/main" id="{1DEE1E65-5F34-2AE5-70FA-0DDDB2A67F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296" y="40411"/>
            <a:ext cx="1699583" cy="1641964"/>
          </a:xfrm>
          <a:prstGeom prst="rect">
            <a:avLst/>
          </a:prstGeom>
          <a:noFill/>
          <a:ln>
            <a:noFill/>
          </a:ln>
        </p:spPr>
      </p:pic>
    </p:spTree>
    <p:extLst>
      <p:ext uri="{BB962C8B-B14F-4D97-AF65-F5344CB8AC3E}">
        <p14:creationId xmlns:p14="http://schemas.microsoft.com/office/powerpoint/2010/main" val="864188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709122D-03BD-4E8A-86F4-C0D7861AE106}"/>
              </a:ext>
            </a:extLst>
          </p:cNvPr>
          <p:cNvSpPr>
            <a:spLocks noGrp="1"/>
          </p:cNvSpPr>
          <p:nvPr>
            <p:ph type="title"/>
          </p:nvPr>
        </p:nvSpPr>
        <p:spPr>
          <a:xfrm>
            <a:off x="2685166" y="321748"/>
            <a:ext cx="7967663" cy="828675"/>
          </a:xfrm>
        </p:spPr>
        <p:txBody>
          <a:bodyPr>
            <a:normAutofit fontScale="90000"/>
          </a:bodyPr>
          <a:lstStyle/>
          <a:p>
            <a:pPr eaLnBrk="1" hangingPunct="1"/>
            <a:br>
              <a:rPr lang="en-GB" altLang="en-US" dirty="0">
                <a:latin typeface="Comic Sans MS" panose="030F0702030302020204" pitchFamily="66" charset="0"/>
              </a:rPr>
            </a:br>
            <a:r>
              <a:rPr lang="en-GB" altLang="en-US" sz="3600" dirty="0">
                <a:solidFill>
                  <a:schemeClr val="accent3"/>
                </a:solidFill>
                <a:effectLst>
                  <a:outerShdw blurRad="38100" dist="38100" dir="2700000" algn="tl">
                    <a:srgbClr val="000000">
                      <a:alpha val="43137"/>
                    </a:srgbClr>
                  </a:outerShdw>
                </a:effectLst>
                <a:latin typeface="Comic Sans MS" panose="030F0702030302020204" pitchFamily="66" charset="0"/>
              </a:rPr>
              <a:t>Preparing your child for September</a:t>
            </a:r>
            <a:endPar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a:extLst>
              <a:ext uri="{FF2B5EF4-FFF2-40B4-BE49-F238E27FC236}">
                <a16:creationId xmlns:a16="http://schemas.microsoft.com/office/drawing/2014/main" id="{8DF321EB-C0D8-4B03-BE49-00B62BF76DA3}"/>
              </a:ext>
            </a:extLst>
          </p:cNvPr>
          <p:cNvSpPr txBox="1"/>
          <p:nvPr/>
        </p:nvSpPr>
        <p:spPr>
          <a:xfrm>
            <a:off x="2464464" y="1566041"/>
            <a:ext cx="7967663" cy="5878532"/>
          </a:xfrm>
          <a:prstGeom prst="rect">
            <a:avLst/>
          </a:prstGeom>
          <a:noFill/>
        </p:spPr>
        <p:txBody>
          <a:bodyPr wrap="square" rtlCol="0">
            <a:spAutoFit/>
          </a:bodyPr>
          <a:lstStyle/>
          <a:p>
            <a:pPr defTabSz="457200"/>
            <a:r>
              <a:rPr lang="en-GB" b="1" dirty="0">
                <a:solidFill>
                  <a:prstClr val="black"/>
                </a:solidFill>
                <a:latin typeface="Comic Sans MS" panose="030F0702030302020204" pitchFamily="66" charset="0"/>
              </a:rPr>
              <a:t>Support your child’s self-help skills by:</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Practising independent dressing and undressing </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Practising independent cleaning after using the toilet</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Practising putting shoes on independently </a:t>
            </a:r>
            <a:r>
              <a:rPr lang="en-GB" sz="1400" dirty="0">
                <a:solidFill>
                  <a:prstClr val="black"/>
                </a:solidFill>
                <a:latin typeface="Comic Sans MS" panose="030F0702030302020204" pitchFamily="66" charset="0"/>
              </a:rPr>
              <a:t>(opt for Velcro to support them)</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Ensuring all uniform is labelled clearly </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Encourage your child to feed themselves using a knife and fork</a:t>
            </a:r>
          </a:p>
          <a:p>
            <a:pPr marL="285750" indent="-285750" defTabSz="457200">
              <a:buFont typeface="Arial" panose="020B0604020202020204" pitchFamily="34" charset="0"/>
              <a:buChar char="•"/>
            </a:pPr>
            <a:endParaRPr lang="en-GB" dirty="0">
              <a:solidFill>
                <a:prstClr val="black"/>
              </a:solidFill>
              <a:latin typeface="Comic Sans MS" panose="030F0702030302020204" pitchFamily="66" charset="0"/>
            </a:endParaRPr>
          </a:p>
          <a:p>
            <a:pPr defTabSz="457200"/>
            <a:r>
              <a:rPr lang="en-GB" b="1" dirty="0">
                <a:solidFill>
                  <a:prstClr val="black"/>
                </a:solidFill>
                <a:latin typeface="Comic Sans MS" panose="030F0702030302020204" pitchFamily="66" charset="0"/>
              </a:rPr>
              <a:t>Other things you can do to prepare them: </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Talk about the daily routine</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Show them pictures of the staff </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Practise finding their own name and beginning to write their first name</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Enjoy reading together </a:t>
            </a:r>
          </a:p>
          <a:p>
            <a:pPr marL="285750" indent="-285750" defTabSz="457200">
              <a:buFont typeface="Arial" panose="020B0604020202020204" pitchFamily="34" charset="0"/>
              <a:buChar char="•"/>
            </a:pPr>
            <a:r>
              <a:rPr lang="en-GB" dirty="0">
                <a:solidFill>
                  <a:prstClr val="black"/>
                </a:solidFill>
                <a:latin typeface="Comic Sans MS" panose="030F0702030302020204" pitchFamily="66" charset="0"/>
              </a:rPr>
              <a:t>Develop a good sleeping routine </a:t>
            </a:r>
          </a:p>
          <a:p>
            <a:pPr defTabSz="457200"/>
            <a:endParaRPr lang="en-GB" dirty="0">
              <a:solidFill>
                <a:prstClr val="black"/>
              </a:solidFill>
              <a:latin typeface="Comic Sans MS" panose="030F0702030302020204" pitchFamily="66" charset="0"/>
            </a:endParaRPr>
          </a:p>
          <a:p>
            <a:pPr algn="ctr" defTabSz="457200"/>
            <a:r>
              <a:rPr lang="en-GB" dirty="0">
                <a:solidFill>
                  <a:prstClr val="black"/>
                </a:solidFill>
                <a:latin typeface="Comic Sans MS" panose="030F0702030302020204" pitchFamily="66" charset="0"/>
              </a:rPr>
              <a:t>But most importantly, enjoy your holidays and look forward to starting school! </a:t>
            </a:r>
          </a:p>
          <a:p>
            <a:pPr marL="285750" indent="-285750" defTabSz="457200">
              <a:buFont typeface="Arial" panose="020B0604020202020204" pitchFamily="34" charset="0"/>
              <a:buChar char="•"/>
            </a:pPr>
            <a:endParaRPr lang="en-GB"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endParaRPr lang="en-GB"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endParaRPr lang="en-GB" sz="1600"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endParaRPr lang="en-GB" dirty="0">
              <a:solidFill>
                <a:prstClr val="black"/>
              </a:solidFill>
              <a:latin typeface="Comic Sans MS" panose="030F0702030302020204" pitchFamily="66" charset="0"/>
            </a:endParaRPr>
          </a:p>
        </p:txBody>
      </p:sp>
      <p:pic>
        <p:nvPicPr>
          <p:cNvPr id="2" name="Picture 1" descr="A logo of a company&#10;&#10;Description automatically generated">
            <a:extLst>
              <a:ext uri="{FF2B5EF4-FFF2-40B4-BE49-F238E27FC236}">
                <a16:creationId xmlns:a16="http://schemas.microsoft.com/office/drawing/2014/main" id="{50AD477A-E870-F812-CD28-8764A4B062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296" y="40411"/>
            <a:ext cx="1699583" cy="164196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fade">
                                      <p:cBhvr>
                                        <p:cTn id="39" dur="500"/>
                                        <p:tgtEl>
                                          <p:spTgt spid="5">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500"/>
                                        <p:tgtEl>
                                          <p:spTgt spid="5">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animEffect transition="in" filter="fade">
                                      <p:cBhvr>
                                        <p:cTn id="47"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8B8D045-6BD9-46EA-BD84-812173F3D987}"/>
              </a:ext>
            </a:extLst>
          </p:cNvPr>
          <p:cNvSpPr>
            <a:spLocks noGrp="1"/>
          </p:cNvSpPr>
          <p:nvPr>
            <p:ph type="title"/>
          </p:nvPr>
        </p:nvSpPr>
        <p:spPr>
          <a:xfrm>
            <a:off x="2742153" y="-3013"/>
            <a:ext cx="7704667" cy="1981200"/>
          </a:xfrm>
        </p:spPr>
        <p:txBody>
          <a:bodyPr/>
          <a:lstStyle/>
          <a:p>
            <a:r>
              <a:rPr lang="en-US" altLang="en-US" dirty="0">
                <a:solidFill>
                  <a:schemeClr val="accent3"/>
                </a:solidFill>
                <a:effectLst>
                  <a:outerShdw blurRad="38100" dist="38100" dir="2700000" algn="tl">
                    <a:srgbClr val="000000">
                      <a:alpha val="43137"/>
                    </a:srgbClr>
                  </a:outerShdw>
                </a:effectLst>
                <a:latin typeface="Comic Sans MS" panose="030F0702030302020204" pitchFamily="66" charset="0"/>
              </a:rPr>
              <a:t>Important dates</a:t>
            </a:r>
          </a:p>
        </p:txBody>
      </p:sp>
      <p:sp>
        <p:nvSpPr>
          <p:cNvPr id="2" name="TextBox 1">
            <a:extLst>
              <a:ext uri="{FF2B5EF4-FFF2-40B4-BE49-F238E27FC236}">
                <a16:creationId xmlns:a16="http://schemas.microsoft.com/office/drawing/2014/main" id="{F39A38F7-0ED1-456A-A769-AC6275DC23AD}"/>
              </a:ext>
            </a:extLst>
          </p:cNvPr>
          <p:cNvSpPr txBox="1"/>
          <p:nvPr/>
        </p:nvSpPr>
        <p:spPr>
          <a:xfrm>
            <a:off x="2506133" y="1700809"/>
            <a:ext cx="7940687" cy="4914166"/>
          </a:xfrm>
          <a:prstGeom prst="rect">
            <a:avLst/>
          </a:prstGeom>
          <a:noFill/>
        </p:spPr>
        <p:txBody>
          <a:bodyPr wrap="square" rtlCol="0">
            <a:spAutoFit/>
          </a:bodyPr>
          <a:lstStyle/>
          <a:p>
            <a:pPr algn="l" rtl="0" fontAlgn="base">
              <a:lnSpc>
                <a:spcPts val="1575"/>
              </a:lnSpc>
              <a:buNone/>
            </a:pPr>
            <a:r>
              <a:rPr lang="en-GB" sz="2000" dirty="0">
                <a:solidFill>
                  <a:prstClr val="black"/>
                </a:solidFill>
                <a:latin typeface="Comic Sans MS" panose="030F0702030302020204" pitchFamily="66" charset="0"/>
              </a:rPr>
              <a:t>Stay and Play sessions - </a:t>
            </a:r>
            <a:r>
              <a:rPr lang="en-GB" sz="1800" b="0" i="0" u="none" strike="noStrike" dirty="0">
                <a:solidFill>
                  <a:srgbClr val="FF0000"/>
                </a:solidFill>
                <a:effectLst/>
                <a:latin typeface="Comic Sans MS" panose="030F0702030302020204" pitchFamily="66" charset="0"/>
              </a:rPr>
              <a:t>Wednesday 17</a:t>
            </a:r>
            <a:r>
              <a:rPr lang="en-GB" sz="1800" b="0" i="0" u="none" strike="noStrike" baseline="30000" dirty="0">
                <a:solidFill>
                  <a:srgbClr val="FF0000"/>
                </a:solidFill>
                <a:effectLst/>
                <a:latin typeface="Comic Sans MS" panose="030F0702030302020204" pitchFamily="66" charset="0"/>
              </a:rPr>
              <a:t>th</a:t>
            </a:r>
            <a:r>
              <a:rPr lang="en-GB" sz="1800" b="0" i="0" u="none" strike="noStrike" dirty="0">
                <a:solidFill>
                  <a:srgbClr val="FF0000"/>
                </a:solidFill>
                <a:effectLst/>
                <a:latin typeface="Comic Sans MS" panose="030F0702030302020204" pitchFamily="66" charset="0"/>
              </a:rPr>
              <a:t> June 2026</a:t>
            </a:r>
            <a:r>
              <a:rPr lang="en-US" sz="1800" b="0" i="0" dirty="0">
                <a:solidFill>
                  <a:srgbClr val="000000"/>
                </a:solidFill>
                <a:effectLst/>
                <a:latin typeface="Comic Sans MS" panose="030F0702030302020204" pitchFamily="66" charset="0"/>
              </a:rPr>
              <a:t>​</a:t>
            </a:r>
            <a:endParaRPr lang="en-US" sz="2000" b="0" i="0" dirty="0">
              <a:solidFill>
                <a:srgbClr val="000000"/>
              </a:solidFill>
              <a:effectLst/>
              <a:latin typeface="Segoe UI" panose="020B0502040204020203" pitchFamily="34" charset="0"/>
            </a:endParaRPr>
          </a:p>
          <a:p>
            <a:pPr algn="l" rtl="0" fontAlgn="base">
              <a:lnSpc>
                <a:spcPts val="1575"/>
              </a:lnSpc>
              <a:buNone/>
            </a:pPr>
            <a:r>
              <a:rPr lang="en-GB" sz="1800" b="0" i="0" u="none" strike="noStrike" dirty="0">
                <a:solidFill>
                  <a:srgbClr val="FF0000"/>
                </a:solidFill>
                <a:effectLst/>
                <a:latin typeface="Comic Sans MS" panose="030F0702030302020204" pitchFamily="66" charset="0"/>
              </a:rPr>
              <a:t>                                           Wednesday 24</a:t>
            </a:r>
            <a:r>
              <a:rPr lang="en-GB" baseline="30000" dirty="0">
                <a:solidFill>
                  <a:srgbClr val="FF0000"/>
                </a:solidFill>
                <a:latin typeface="Comic Sans MS" panose="030F0702030302020204" pitchFamily="66" charset="0"/>
              </a:rPr>
              <a:t>th</a:t>
            </a:r>
            <a:r>
              <a:rPr lang="en-GB" sz="1800" b="0" i="0" u="none" strike="noStrike" dirty="0">
                <a:solidFill>
                  <a:srgbClr val="FF0000"/>
                </a:solidFill>
                <a:effectLst/>
                <a:latin typeface="Comic Sans MS" panose="030F0702030302020204" pitchFamily="66" charset="0"/>
              </a:rPr>
              <a:t> June 2026</a:t>
            </a:r>
            <a:endParaRPr lang="en-US" sz="2000" b="0" i="0" dirty="0">
              <a:solidFill>
                <a:srgbClr val="000000"/>
              </a:solidFill>
              <a:effectLst/>
              <a:latin typeface="Segoe UI" panose="020B0502040204020203" pitchFamily="34" charset="0"/>
            </a:endParaRPr>
          </a:p>
          <a:p>
            <a:pPr algn="l" rtl="0" fontAlgn="base">
              <a:lnSpc>
                <a:spcPts val="1575"/>
              </a:lnSpc>
              <a:buNone/>
            </a:pPr>
            <a:r>
              <a:rPr lang="en-GB" sz="1800" b="0" i="0" u="none" strike="noStrike" dirty="0">
                <a:solidFill>
                  <a:srgbClr val="FF0000"/>
                </a:solidFill>
                <a:effectLst/>
                <a:latin typeface="Comic Sans MS" panose="030F0702030302020204" pitchFamily="66" charset="0"/>
              </a:rPr>
              <a:t>                                           Wednesday </a:t>
            </a:r>
            <a:r>
              <a:rPr lang="en-GB" dirty="0">
                <a:solidFill>
                  <a:srgbClr val="FF0000"/>
                </a:solidFill>
                <a:latin typeface="Comic Sans MS" panose="030F0702030302020204" pitchFamily="66" charset="0"/>
              </a:rPr>
              <a:t>8</a:t>
            </a:r>
            <a:r>
              <a:rPr lang="en-GB" baseline="30000" dirty="0">
                <a:solidFill>
                  <a:srgbClr val="FF0000"/>
                </a:solidFill>
                <a:latin typeface="Comic Sans MS" panose="030F0702030302020204" pitchFamily="66" charset="0"/>
              </a:rPr>
              <a:t>th</a:t>
            </a:r>
            <a:r>
              <a:rPr lang="en-GB" sz="1800" b="0" i="0" u="none" strike="noStrike" dirty="0">
                <a:solidFill>
                  <a:srgbClr val="FF0000"/>
                </a:solidFill>
                <a:effectLst/>
                <a:latin typeface="Comic Sans MS" panose="030F0702030302020204" pitchFamily="66" charset="0"/>
              </a:rPr>
              <a:t> July 2026</a:t>
            </a:r>
            <a:r>
              <a:rPr lang="en-US" sz="1800" b="0" i="0" dirty="0">
                <a:solidFill>
                  <a:srgbClr val="000000"/>
                </a:solidFill>
                <a:effectLst/>
                <a:latin typeface="Comic Sans MS" panose="030F0702030302020204" pitchFamily="66" charset="0"/>
              </a:rPr>
              <a:t>​</a:t>
            </a:r>
            <a:endParaRPr lang="en-US" sz="2000" b="0" i="0" dirty="0">
              <a:solidFill>
                <a:srgbClr val="000000"/>
              </a:solidFill>
              <a:effectLst/>
              <a:latin typeface="Segoe UI" panose="020B0502040204020203" pitchFamily="34" charset="0"/>
            </a:endParaRPr>
          </a:p>
          <a:p>
            <a:pPr algn="l" rtl="0" fontAlgn="base">
              <a:lnSpc>
                <a:spcPts val="1575"/>
              </a:lnSpc>
            </a:pPr>
            <a:r>
              <a:rPr lang="en-GB" sz="1800" b="0" i="0" u="none" strike="noStrike" dirty="0">
                <a:solidFill>
                  <a:srgbClr val="FF0000"/>
                </a:solidFill>
                <a:effectLst/>
                <a:latin typeface="Comic Sans MS" panose="030F0702030302020204" pitchFamily="66" charset="0"/>
              </a:rPr>
              <a:t>                                           Wednesday 15</a:t>
            </a:r>
            <a:r>
              <a:rPr lang="en-GB" sz="1800" b="0" i="0" u="none" strike="noStrike" baseline="30000" dirty="0">
                <a:solidFill>
                  <a:srgbClr val="FF0000"/>
                </a:solidFill>
                <a:effectLst/>
                <a:latin typeface="Comic Sans MS" panose="030F0702030302020204" pitchFamily="66" charset="0"/>
              </a:rPr>
              <a:t>th</a:t>
            </a:r>
            <a:r>
              <a:rPr lang="en-GB" baseline="30000" dirty="0">
                <a:solidFill>
                  <a:srgbClr val="FF0000"/>
                </a:solidFill>
                <a:latin typeface="Comic Sans MS" panose="030F0702030302020204" pitchFamily="66" charset="0"/>
              </a:rPr>
              <a:t> </a:t>
            </a:r>
            <a:r>
              <a:rPr lang="en-GB" sz="1800" b="0" i="0" u="none" strike="noStrike" dirty="0">
                <a:solidFill>
                  <a:srgbClr val="FF0000"/>
                </a:solidFill>
                <a:effectLst/>
                <a:latin typeface="Comic Sans MS" panose="030F0702030302020204" pitchFamily="66" charset="0"/>
              </a:rPr>
              <a:t>July 2026</a:t>
            </a:r>
            <a:endParaRPr lang="en-US" sz="2000" b="0" i="0" dirty="0">
              <a:solidFill>
                <a:srgbClr val="000000"/>
              </a:solidFill>
              <a:effectLst/>
              <a:latin typeface="Segoe UI" panose="020B0502040204020203" pitchFamily="34" charset="0"/>
            </a:endParaRPr>
          </a:p>
          <a:p>
            <a:pPr defTabSz="457200"/>
            <a:r>
              <a:rPr lang="en-GB" sz="2000" dirty="0">
                <a:solidFill>
                  <a:srgbClr val="FF0000"/>
                </a:solidFill>
                <a:latin typeface="Comic Sans MS" panose="030F0702030302020204" pitchFamily="66" charset="0"/>
              </a:rPr>
              <a:t>                                             1.45pm-2.30pm</a:t>
            </a:r>
          </a:p>
          <a:p>
            <a:pPr defTabSz="457200"/>
            <a:endParaRPr lang="en-GB" sz="2000" dirty="0">
              <a:solidFill>
                <a:srgbClr val="FF0000"/>
              </a:solidFill>
              <a:latin typeface="Comic Sans MS" panose="030F0702030302020204" pitchFamily="66" charset="0"/>
            </a:endParaRPr>
          </a:p>
          <a:p>
            <a:pPr defTabSz="457200"/>
            <a:r>
              <a:rPr lang="en-GB" sz="2000" dirty="0">
                <a:solidFill>
                  <a:prstClr val="black"/>
                </a:solidFill>
                <a:latin typeface="Comic Sans MS" panose="030F0702030302020204" pitchFamily="66" charset="0"/>
              </a:rPr>
              <a:t>Home visits –               </a:t>
            </a:r>
            <a:r>
              <a:rPr lang="en-GB" sz="2000" dirty="0">
                <a:solidFill>
                  <a:srgbClr val="FF0000"/>
                </a:solidFill>
                <a:latin typeface="Comic Sans MS" panose="030F0702030302020204" pitchFamily="66" charset="0"/>
              </a:rPr>
              <a:t>Week commencing Monday 29</a:t>
            </a:r>
            <a:r>
              <a:rPr lang="en-GB" sz="2000" baseline="30000" dirty="0">
                <a:solidFill>
                  <a:srgbClr val="FF0000"/>
                </a:solidFill>
                <a:latin typeface="Comic Sans MS" panose="030F0702030302020204" pitchFamily="66" charset="0"/>
              </a:rPr>
              <a:t>th</a:t>
            </a:r>
            <a:r>
              <a:rPr lang="en-GB" sz="2000" dirty="0">
                <a:solidFill>
                  <a:srgbClr val="FF0000"/>
                </a:solidFill>
                <a:latin typeface="Comic Sans MS" panose="030F0702030302020204" pitchFamily="66" charset="0"/>
              </a:rPr>
              <a:t> June 2026 </a:t>
            </a:r>
          </a:p>
          <a:p>
            <a:pPr defTabSz="457200"/>
            <a:endParaRPr lang="en-GB" sz="2000" dirty="0">
              <a:solidFill>
                <a:srgbClr val="FF0000"/>
              </a:solidFill>
              <a:latin typeface="Comic Sans MS" panose="030F0702030302020204" pitchFamily="66" charset="0"/>
            </a:endParaRPr>
          </a:p>
          <a:p>
            <a:pPr defTabSz="457200"/>
            <a:r>
              <a:rPr lang="en-GB" sz="2000" dirty="0">
                <a:solidFill>
                  <a:prstClr val="black"/>
                </a:solidFill>
                <a:latin typeface="Comic Sans MS" panose="030F0702030302020204" pitchFamily="66" charset="0"/>
              </a:rPr>
              <a:t>School year begins -     </a:t>
            </a:r>
            <a:r>
              <a:rPr lang="en-GB" sz="2000" dirty="0">
                <a:solidFill>
                  <a:srgbClr val="FF0000"/>
                </a:solidFill>
                <a:latin typeface="Comic Sans MS" panose="030F0702030302020204" pitchFamily="66" charset="0"/>
              </a:rPr>
              <a:t>Tuesday 1</a:t>
            </a:r>
            <a:r>
              <a:rPr lang="en-GB" sz="2000" baseline="30000" dirty="0">
                <a:solidFill>
                  <a:srgbClr val="FF0000"/>
                </a:solidFill>
                <a:latin typeface="Comic Sans MS" panose="030F0702030302020204" pitchFamily="66" charset="0"/>
              </a:rPr>
              <a:t>st</a:t>
            </a:r>
            <a:r>
              <a:rPr lang="en-GB" sz="2000" dirty="0">
                <a:solidFill>
                  <a:srgbClr val="FF0000"/>
                </a:solidFill>
                <a:latin typeface="Comic Sans MS" panose="030F0702030302020204" pitchFamily="66" charset="0"/>
              </a:rPr>
              <a:t> September 2026</a:t>
            </a:r>
          </a:p>
          <a:p>
            <a:pPr algn="r" defTabSz="457200"/>
            <a:endParaRPr lang="en-GB" sz="2000" dirty="0">
              <a:solidFill>
                <a:srgbClr val="FF0000"/>
              </a:solidFill>
              <a:latin typeface="Comic Sans MS" panose="030F0702030302020204" pitchFamily="66" charset="0"/>
            </a:endParaRPr>
          </a:p>
          <a:p>
            <a:pPr algn="r" defTabSz="457200"/>
            <a:endParaRPr lang="en-GB" sz="2000" dirty="0">
              <a:solidFill>
                <a:srgbClr val="FF0000"/>
              </a:solidFill>
              <a:latin typeface="Comic Sans MS" panose="030F0702030302020204" pitchFamily="66" charset="0"/>
            </a:endParaRPr>
          </a:p>
          <a:p>
            <a:pPr defTabSz="457200"/>
            <a:r>
              <a:rPr lang="en-GB" sz="2000" dirty="0">
                <a:solidFill>
                  <a:prstClr val="black"/>
                </a:solidFill>
                <a:latin typeface="Comic Sans MS" panose="030F0702030302020204" pitchFamily="66" charset="0"/>
              </a:rPr>
              <a:t>Our term times can be found on our website. </a:t>
            </a:r>
          </a:p>
          <a:p>
            <a:pPr defTabSz="457200"/>
            <a:r>
              <a:rPr lang="en-GB" sz="2000" dirty="0">
                <a:hlinkClick r:id="rId2"/>
              </a:rPr>
              <a:t>Quarry Hill Academy - Term Dates</a:t>
            </a:r>
            <a:endParaRPr lang="en-GB" sz="2000" dirty="0">
              <a:solidFill>
                <a:prstClr val="black"/>
              </a:solidFill>
              <a:latin typeface="Corbel" panose="020B0503020204020204"/>
            </a:endParaRPr>
          </a:p>
          <a:p>
            <a:pPr defTabSz="457200"/>
            <a:endParaRPr lang="en-GB" sz="2000" dirty="0">
              <a:solidFill>
                <a:prstClr val="black"/>
              </a:solidFill>
              <a:latin typeface="Comic Sans MS" panose="030F0702030302020204" pitchFamily="66" charset="0"/>
            </a:endParaRPr>
          </a:p>
          <a:p>
            <a:pPr defTabSz="457200"/>
            <a:r>
              <a:rPr lang="en-GB" sz="2000" dirty="0">
                <a:solidFill>
                  <a:prstClr val="black"/>
                </a:solidFill>
                <a:latin typeface="Comic Sans MS" panose="030F0702030302020204" pitchFamily="66" charset="0"/>
              </a:rPr>
              <a:t>Please ensure that holidays are not booked during term time. Any holiday absence must be asked for in advice, through the Bradleigh office. </a:t>
            </a:r>
          </a:p>
        </p:txBody>
      </p:sp>
      <p:pic>
        <p:nvPicPr>
          <p:cNvPr id="3" name="Picture 2" descr="A logo of a company&#10;&#10;Description automatically generated">
            <a:extLst>
              <a:ext uri="{FF2B5EF4-FFF2-40B4-BE49-F238E27FC236}">
                <a16:creationId xmlns:a16="http://schemas.microsoft.com/office/drawing/2014/main" id="{86141ADB-854D-DB6E-EFA5-545B8D778B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296" y="40411"/>
            <a:ext cx="1699583" cy="1641964"/>
          </a:xfrm>
          <a:prstGeom prst="rect">
            <a:avLst/>
          </a:prstGeom>
          <a:noFill/>
          <a:ln>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2D037D5-2D9D-45EC-A8BE-60224FBFE3DE}"/>
              </a:ext>
            </a:extLst>
          </p:cNvPr>
          <p:cNvSpPr>
            <a:spLocks noGrp="1"/>
          </p:cNvSpPr>
          <p:nvPr>
            <p:ph type="title"/>
          </p:nvPr>
        </p:nvSpPr>
        <p:spPr/>
        <p:txBody>
          <a:bodyPr/>
          <a:lstStyle/>
          <a:p>
            <a:r>
              <a:rPr lang="en-US" altLang="en-US">
                <a:latin typeface="Comic Sans MS" panose="030F0702030302020204" pitchFamily="66" charset="0"/>
              </a:rPr>
              <a:t> </a:t>
            </a:r>
          </a:p>
        </p:txBody>
      </p:sp>
      <p:sp>
        <p:nvSpPr>
          <p:cNvPr id="2" name="TextBox 1">
            <a:extLst>
              <a:ext uri="{FF2B5EF4-FFF2-40B4-BE49-F238E27FC236}">
                <a16:creationId xmlns:a16="http://schemas.microsoft.com/office/drawing/2014/main" id="{FCF88B22-AEC7-4B90-9256-F55441A53E02}"/>
              </a:ext>
            </a:extLst>
          </p:cNvPr>
          <p:cNvSpPr txBox="1"/>
          <p:nvPr/>
        </p:nvSpPr>
        <p:spPr>
          <a:xfrm>
            <a:off x="2855640" y="1700808"/>
            <a:ext cx="7355160" cy="3416320"/>
          </a:xfrm>
          <a:prstGeom prst="rect">
            <a:avLst/>
          </a:prstGeom>
          <a:noFill/>
        </p:spPr>
        <p:txBody>
          <a:bodyPr wrap="square" rtlCol="0">
            <a:spAutoFit/>
          </a:bodyPr>
          <a:lstStyle/>
          <a:p>
            <a:pPr algn="ctr" defTabSz="457200"/>
            <a:r>
              <a:rPr lang="en-GB" sz="3600" dirty="0">
                <a:solidFill>
                  <a:srgbClr val="297FD5"/>
                </a:solidFill>
                <a:effectLst>
                  <a:outerShdw blurRad="38100" dist="38100" dir="2700000" algn="tl">
                    <a:srgbClr val="000000">
                      <a:alpha val="43137"/>
                    </a:srgbClr>
                  </a:outerShdw>
                </a:effectLst>
                <a:latin typeface="Comic Sans MS" panose="030F0702030302020204" pitchFamily="66" charset="0"/>
              </a:rPr>
              <a:t>Thank you!</a:t>
            </a:r>
          </a:p>
          <a:p>
            <a:pPr algn="ctr" defTabSz="457200"/>
            <a:endParaRPr lang="en-GB" sz="3600" dirty="0">
              <a:solidFill>
                <a:srgbClr val="297FD5"/>
              </a:solidFill>
              <a:effectLst>
                <a:outerShdw blurRad="38100" dist="38100" dir="2700000" algn="tl">
                  <a:srgbClr val="000000">
                    <a:alpha val="43137"/>
                  </a:srgbClr>
                </a:outerShdw>
              </a:effectLst>
              <a:latin typeface="Comic Sans MS" panose="030F0702030302020204" pitchFamily="66" charset="0"/>
            </a:endParaRPr>
          </a:p>
          <a:p>
            <a:pPr algn="ctr" defTabSz="457200"/>
            <a:r>
              <a:rPr lang="en-GB" sz="3600" dirty="0">
                <a:solidFill>
                  <a:srgbClr val="297FD5"/>
                </a:solidFill>
                <a:effectLst>
                  <a:outerShdw blurRad="38100" dist="38100" dir="2700000" algn="tl">
                    <a:srgbClr val="000000">
                      <a:alpha val="43137"/>
                    </a:srgbClr>
                  </a:outerShdw>
                </a:effectLst>
                <a:latin typeface="Comic Sans MS" panose="030F0702030302020204" pitchFamily="66" charset="0"/>
              </a:rPr>
              <a:t>We Look forward to welcoming you in September</a:t>
            </a:r>
          </a:p>
          <a:p>
            <a:pPr algn="ctr" defTabSz="457200"/>
            <a:endParaRPr lang="en-GB" sz="3600" dirty="0">
              <a:solidFill>
                <a:srgbClr val="297FD5"/>
              </a:solidFill>
              <a:effectLst>
                <a:outerShdw blurRad="38100" dist="38100" dir="2700000" algn="tl">
                  <a:srgbClr val="000000">
                    <a:alpha val="43137"/>
                  </a:srgbClr>
                </a:outerShdw>
              </a:effectLst>
              <a:latin typeface="Comic Sans MS" panose="030F0702030302020204" pitchFamily="66" charset="0"/>
            </a:endParaRPr>
          </a:p>
          <a:p>
            <a:pPr algn="ctr" defTabSz="457200"/>
            <a:r>
              <a:rPr lang="en-GB" sz="3600" dirty="0">
                <a:solidFill>
                  <a:srgbClr val="297FD5"/>
                </a:solidFill>
                <a:effectLst>
                  <a:outerShdw blurRad="38100" dist="38100" dir="2700000" algn="tl">
                    <a:srgbClr val="000000">
                      <a:alpha val="43137"/>
                    </a:srgbClr>
                  </a:outerShdw>
                </a:effectLst>
                <a:latin typeface="Comic Sans MS" panose="030F0702030302020204" pitchFamily="66" charset="0"/>
              </a:rPr>
              <a:t>Questions and Answers </a:t>
            </a:r>
          </a:p>
        </p:txBody>
      </p:sp>
      <p:pic>
        <p:nvPicPr>
          <p:cNvPr id="3" name="Picture 2" descr="A logo of a company&#10;&#10;Description automatically generated">
            <a:extLst>
              <a:ext uri="{FF2B5EF4-FFF2-40B4-BE49-F238E27FC236}">
                <a16:creationId xmlns:a16="http://schemas.microsoft.com/office/drawing/2014/main" id="{877C9C2F-4722-C1DF-6B40-2BCD7844FC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17" y="457201"/>
            <a:ext cx="1699583" cy="1641964"/>
          </a:xfrm>
          <a:prstGeom prst="rect">
            <a:avLst/>
          </a:prstGeom>
          <a:noFill/>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0EB31-B374-4C1D-A4FC-A2AF9287EF53}"/>
              </a:ext>
            </a:extLst>
          </p:cNvPr>
          <p:cNvSpPr>
            <a:spLocks noGrp="1"/>
          </p:cNvSpPr>
          <p:nvPr>
            <p:ph type="title"/>
          </p:nvPr>
        </p:nvSpPr>
        <p:spPr>
          <a:xfrm>
            <a:off x="2930616" y="84774"/>
            <a:ext cx="6768752" cy="1143000"/>
          </a:xfrm>
        </p:spPr>
        <p:txBody>
          <a:bodyPr/>
          <a:lstStyle/>
          <a:p>
            <a:r>
              <a:rPr lang="en-GB" altLang="en-US" dirty="0">
                <a:latin typeface="Comic Sans MS" panose="030F0702030302020204" pitchFamily="66" charset="0"/>
              </a:rPr>
              <a:t> </a:t>
            </a:r>
            <a:r>
              <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rPr>
              <a:t>Meet the Reception team</a:t>
            </a:r>
          </a:p>
        </p:txBody>
      </p:sp>
      <p:sp>
        <p:nvSpPr>
          <p:cNvPr id="4" name="Rectangle 3">
            <a:extLst>
              <a:ext uri="{FF2B5EF4-FFF2-40B4-BE49-F238E27FC236}">
                <a16:creationId xmlns:a16="http://schemas.microsoft.com/office/drawing/2014/main" id="{FC329653-B3E0-431D-A7A2-1BC6EB972ADB}"/>
              </a:ext>
            </a:extLst>
          </p:cNvPr>
          <p:cNvSpPr/>
          <p:nvPr/>
        </p:nvSpPr>
        <p:spPr>
          <a:xfrm>
            <a:off x="3768442" y="1053221"/>
            <a:ext cx="1368152" cy="187220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
        <p:nvSpPr>
          <p:cNvPr id="5" name="Rectangle 4">
            <a:extLst>
              <a:ext uri="{FF2B5EF4-FFF2-40B4-BE49-F238E27FC236}">
                <a16:creationId xmlns:a16="http://schemas.microsoft.com/office/drawing/2014/main" id="{8D9122B1-5087-4FDE-AB55-BC4A5E5D1957}"/>
              </a:ext>
            </a:extLst>
          </p:cNvPr>
          <p:cNvSpPr/>
          <p:nvPr/>
        </p:nvSpPr>
        <p:spPr>
          <a:xfrm>
            <a:off x="7536160" y="1053220"/>
            <a:ext cx="1368152" cy="187220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
        <p:nvSpPr>
          <p:cNvPr id="10" name="Rectangle 9">
            <a:extLst>
              <a:ext uri="{FF2B5EF4-FFF2-40B4-BE49-F238E27FC236}">
                <a16:creationId xmlns:a16="http://schemas.microsoft.com/office/drawing/2014/main" id="{4025B6FF-6687-45AA-948E-71A714AF7F0F}"/>
              </a:ext>
            </a:extLst>
          </p:cNvPr>
          <p:cNvSpPr/>
          <p:nvPr/>
        </p:nvSpPr>
        <p:spPr>
          <a:xfrm>
            <a:off x="2189158" y="3645218"/>
            <a:ext cx="1368152" cy="187220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
        <p:nvSpPr>
          <p:cNvPr id="16" name="Rectangle 15">
            <a:extLst>
              <a:ext uri="{FF2B5EF4-FFF2-40B4-BE49-F238E27FC236}">
                <a16:creationId xmlns:a16="http://schemas.microsoft.com/office/drawing/2014/main" id="{A270198D-DFB6-4353-8729-9E6D8A0C0F28}"/>
              </a:ext>
            </a:extLst>
          </p:cNvPr>
          <p:cNvSpPr/>
          <p:nvPr/>
        </p:nvSpPr>
        <p:spPr>
          <a:xfrm>
            <a:off x="5975544" y="3668720"/>
            <a:ext cx="1368152" cy="187220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
        <p:nvSpPr>
          <p:cNvPr id="18" name="TextBox 17">
            <a:extLst>
              <a:ext uri="{FF2B5EF4-FFF2-40B4-BE49-F238E27FC236}">
                <a16:creationId xmlns:a16="http://schemas.microsoft.com/office/drawing/2014/main" id="{FF9AE6EC-50C3-4548-92D2-86C4C90A94D0}"/>
              </a:ext>
            </a:extLst>
          </p:cNvPr>
          <p:cNvSpPr txBox="1"/>
          <p:nvPr/>
        </p:nvSpPr>
        <p:spPr>
          <a:xfrm>
            <a:off x="3217009" y="3042278"/>
            <a:ext cx="2315373" cy="523220"/>
          </a:xfrm>
          <a:prstGeom prst="rect">
            <a:avLst/>
          </a:prstGeom>
          <a:noFill/>
        </p:spPr>
        <p:txBody>
          <a:bodyPr wrap="square" rtlCol="0">
            <a:spAutoFit/>
          </a:bodyPr>
          <a:lstStyle/>
          <a:p>
            <a:pPr algn="ctr" defTabSz="457200"/>
            <a:r>
              <a:rPr lang="en-GB" sz="1400" b="1" dirty="0">
                <a:solidFill>
                  <a:prstClr val="black"/>
                </a:solidFill>
                <a:latin typeface="Lucida Handwriting" panose="03010101010101010101" pitchFamily="66" charset="0"/>
                <a:cs typeface="Cavolini" panose="03000502040302020204" pitchFamily="66" charset="0"/>
              </a:rPr>
              <a:t>Miss Milbourn</a:t>
            </a:r>
          </a:p>
          <a:p>
            <a:pPr algn="ctr" defTabSz="457200"/>
            <a:r>
              <a:rPr lang="en-GB" sz="1400" dirty="0">
                <a:solidFill>
                  <a:prstClr val="black"/>
                </a:solidFill>
                <a:latin typeface="Lucida Handwriting" panose="03010101010101010101" pitchFamily="66" charset="0"/>
                <a:cs typeface="Cavolini" panose="03000502040302020204" pitchFamily="66" charset="0"/>
              </a:rPr>
              <a:t>Lead Teacher</a:t>
            </a:r>
          </a:p>
        </p:txBody>
      </p:sp>
      <p:sp>
        <p:nvSpPr>
          <p:cNvPr id="20" name="TextBox 19">
            <a:extLst>
              <a:ext uri="{FF2B5EF4-FFF2-40B4-BE49-F238E27FC236}">
                <a16:creationId xmlns:a16="http://schemas.microsoft.com/office/drawing/2014/main" id="{85514EA2-A155-4B96-93BE-09A0F69A5657}"/>
              </a:ext>
            </a:extLst>
          </p:cNvPr>
          <p:cNvSpPr txBox="1"/>
          <p:nvPr/>
        </p:nvSpPr>
        <p:spPr>
          <a:xfrm>
            <a:off x="7062550" y="3038645"/>
            <a:ext cx="2315373" cy="523220"/>
          </a:xfrm>
          <a:prstGeom prst="rect">
            <a:avLst/>
          </a:prstGeom>
          <a:noFill/>
        </p:spPr>
        <p:txBody>
          <a:bodyPr wrap="square" rtlCol="0">
            <a:spAutoFit/>
          </a:bodyPr>
          <a:lstStyle/>
          <a:p>
            <a:pPr algn="ctr" defTabSz="457200"/>
            <a:r>
              <a:rPr lang="en-GB" sz="1400" b="1" dirty="0">
                <a:solidFill>
                  <a:prstClr val="black"/>
                </a:solidFill>
                <a:latin typeface="Lucida Handwriting" panose="03010101010101010101" pitchFamily="66" charset="0"/>
                <a:cs typeface="Cavolini" panose="03000502040302020204" pitchFamily="66" charset="0"/>
              </a:rPr>
              <a:t>Miss Dobson</a:t>
            </a:r>
          </a:p>
          <a:p>
            <a:pPr algn="ctr" defTabSz="457200"/>
            <a:r>
              <a:rPr lang="en-GB" sz="1400" dirty="0">
                <a:solidFill>
                  <a:prstClr val="black"/>
                </a:solidFill>
                <a:latin typeface="Lucida Handwriting" panose="03010101010101010101" pitchFamily="66" charset="0"/>
                <a:cs typeface="Cavolini" panose="03000502040302020204" pitchFamily="66" charset="0"/>
              </a:rPr>
              <a:t>Class Teacher</a:t>
            </a:r>
          </a:p>
        </p:txBody>
      </p:sp>
      <p:sp>
        <p:nvSpPr>
          <p:cNvPr id="22" name="TextBox 21">
            <a:extLst>
              <a:ext uri="{FF2B5EF4-FFF2-40B4-BE49-F238E27FC236}">
                <a16:creationId xmlns:a16="http://schemas.microsoft.com/office/drawing/2014/main" id="{B1216B87-9A1E-4C43-85D7-A400EED082B3}"/>
              </a:ext>
            </a:extLst>
          </p:cNvPr>
          <p:cNvSpPr txBox="1"/>
          <p:nvPr/>
        </p:nvSpPr>
        <p:spPr>
          <a:xfrm>
            <a:off x="3835198" y="5647782"/>
            <a:ext cx="1841763" cy="276999"/>
          </a:xfrm>
          <a:prstGeom prst="rect">
            <a:avLst/>
          </a:prstGeom>
          <a:noFill/>
        </p:spPr>
        <p:txBody>
          <a:bodyPr wrap="square" rtlCol="0">
            <a:spAutoFit/>
          </a:bodyPr>
          <a:lstStyle/>
          <a:p>
            <a:pPr algn="ctr" defTabSz="457200"/>
            <a:r>
              <a:rPr lang="en-US" sz="1200" b="1" dirty="0">
                <a:solidFill>
                  <a:prstClr val="black"/>
                </a:solidFill>
                <a:latin typeface="Lucida Handwriting" panose="03010101010101010101" pitchFamily="66" charset="0"/>
                <a:cs typeface="Cavolini" panose="03000502040302020204" pitchFamily="66" charset="0"/>
              </a:rPr>
              <a:t>M</a:t>
            </a:r>
            <a:r>
              <a:rPr lang="en-GB" sz="1200" b="1" dirty="0" err="1">
                <a:solidFill>
                  <a:prstClr val="black"/>
                </a:solidFill>
                <a:latin typeface="Lucida Handwriting" panose="03010101010101010101" pitchFamily="66" charset="0"/>
                <a:cs typeface="Cavolini" panose="03000502040302020204" pitchFamily="66" charset="0"/>
              </a:rPr>
              <a:t>rs</a:t>
            </a:r>
            <a:r>
              <a:rPr lang="en-GB" sz="1200" b="1" dirty="0">
                <a:solidFill>
                  <a:prstClr val="black"/>
                </a:solidFill>
                <a:latin typeface="Lucida Handwriting" panose="03010101010101010101" pitchFamily="66" charset="0"/>
                <a:cs typeface="Cavolini" panose="03000502040302020204" pitchFamily="66" charset="0"/>
              </a:rPr>
              <a:t> </a:t>
            </a:r>
            <a:r>
              <a:rPr lang="en-GB" sz="1200" b="1" dirty="0" err="1">
                <a:solidFill>
                  <a:prstClr val="black"/>
                </a:solidFill>
                <a:latin typeface="Lucida Handwriting" panose="03010101010101010101" pitchFamily="66" charset="0"/>
                <a:cs typeface="Cavolini" panose="03000502040302020204" pitchFamily="66" charset="0"/>
              </a:rPr>
              <a:t>Soorty</a:t>
            </a:r>
            <a:endParaRPr lang="en-GB" sz="1200" b="1" dirty="0">
              <a:solidFill>
                <a:prstClr val="black"/>
              </a:solidFill>
              <a:latin typeface="Lucida Handwriting" panose="03010101010101010101" pitchFamily="66" charset="0"/>
              <a:cs typeface="Cavolini" panose="03000502040302020204" pitchFamily="66" charset="0"/>
            </a:endParaRPr>
          </a:p>
        </p:txBody>
      </p:sp>
      <p:sp>
        <p:nvSpPr>
          <p:cNvPr id="26" name="TextBox 25">
            <a:extLst>
              <a:ext uri="{FF2B5EF4-FFF2-40B4-BE49-F238E27FC236}">
                <a16:creationId xmlns:a16="http://schemas.microsoft.com/office/drawing/2014/main" id="{29C0319C-1D1B-46F9-8AEA-7C43E7CBC5AF}"/>
              </a:ext>
            </a:extLst>
          </p:cNvPr>
          <p:cNvSpPr txBox="1"/>
          <p:nvPr/>
        </p:nvSpPr>
        <p:spPr>
          <a:xfrm>
            <a:off x="1848957" y="5597146"/>
            <a:ext cx="1841763" cy="276999"/>
          </a:xfrm>
          <a:prstGeom prst="rect">
            <a:avLst/>
          </a:prstGeom>
          <a:noFill/>
        </p:spPr>
        <p:txBody>
          <a:bodyPr wrap="square" rtlCol="0">
            <a:spAutoFit/>
          </a:bodyPr>
          <a:lstStyle/>
          <a:p>
            <a:pPr algn="ctr" defTabSz="457200"/>
            <a:r>
              <a:rPr lang="en-GB" sz="1200" b="1" dirty="0">
                <a:solidFill>
                  <a:prstClr val="black"/>
                </a:solidFill>
                <a:latin typeface="Lucida Handwriting" panose="03010101010101010101" pitchFamily="66" charset="0"/>
                <a:cs typeface="Cavolini" panose="03000502040302020204" pitchFamily="66" charset="0"/>
              </a:rPr>
              <a:t>Mrs Everett</a:t>
            </a:r>
          </a:p>
        </p:txBody>
      </p:sp>
      <p:sp>
        <p:nvSpPr>
          <p:cNvPr id="19" name="Rectangle 18">
            <a:extLst>
              <a:ext uri="{FF2B5EF4-FFF2-40B4-BE49-F238E27FC236}">
                <a16:creationId xmlns:a16="http://schemas.microsoft.com/office/drawing/2014/main" id="{16FF5674-8B34-48E8-9346-2CD92A51417F}"/>
              </a:ext>
            </a:extLst>
          </p:cNvPr>
          <p:cNvSpPr/>
          <p:nvPr/>
        </p:nvSpPr>
        <p:spPr>
          <a:xfrm>
            <a:off x="4164230" y="3682347"/>
            <a:ext cx="1368152" cy="187220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
        <p:nvSpPr>
          <p:cNvPr id="23" name="TextBox 22">
            <a:extLst>
              <a:ext uri="{FF2B5EF4-FFF2-40B4-BE49-F238E27FC236}">
                <a16:creationId xmlns:a16="http://schemas.microsoft.com/office/drawing/2014/main" id="{E859C994-28DE-44C3-B93F-081C197DD1B2}"/>
              </a:ext>
            </a:extLst>
          </p:cNvPr>
          <p:cNvSpPr txBox="1"/>
          <p:nvPr/>
        </p:nvSpPr>
        <p:spPr>
          <a:xfrm>
            <a:off x="5687847" y="5651122"/>
            <a:ext cx="1841763" cy="276999"/>
          </a:xfrm>
          <a:prstGeom prst="rect">
            <a:avLst/>
          </a:prstGeom>
          <a:noFill/>
        </p:spPr>
        <p:txBody>
          <a:bodyPr wrap="square" lIns="91440" tIns="45720" rIns="91440" bIns="45720" rtlCol="0" anchor="t">
            <a:spAutoFit/>
          </a:bodyPr>
          <a:lstStyle/>
          <a:p>
            <a:pPr algn="ctr" defTabSz="457200"/>
            <a:r>
              <a:rPr lang="en-US" sz="1200" b="1" dirty="0">
                <a:solidFill>
                  <a:prstClr val="black"/>
                </a:solidFill>
                <a:latin typeface="Lucida Handwriting"/>
                <a:cs typeface="Cavolini"/>
              </a:rPr>
              <a:t>M</a:t>
            </a:r>
            <a:r>
              <a:rPr lang="en-GB" sz="1200" b="1" dirty="0" err="1">
                <a:solidFill>
                  <a:prstClr val="black"/>
                </a:solidFill>
                <a:latin typeface="Lucida Handwriting"/>
                <a:cs typeface="Cavolini"/>
              </a:rPr>
              <a:t>iss</a:t>
            </a:r>
            <a:r>
              <a:rPr lang="en-GB" sz="1200" b="1" dirty="0">
                <a:solidFill>
                  <a:prstClr val="black"/>
                </a:solidFill>
                <a:latin typeface="Lucida Handwriting"/>
                <a:cs typeface="Cavolini"/>
              </a:rPr>
              <a:t> Sunnucks</a:t>
            </a:r>
            <a:endParaRPr lang="en-GB" sz="1200" b="1" dirty="0">
              <a:solidFill>
                <a:prstClr val="black"/>
              </a:solidFill>
              <a:latin typeface="Lucida Handwriting" panose="03010101010101010101" pitchFamily="66" charset="0"/>
              <a:cs typeface="Cavolini" panose="03000502040302020204" pitchFamily="66" charset="0"/>
            </a:endParaRPr>
          </a:p>
        </p:txBody>
      </p:sp>
      <p:pic>
        <p:nvPicPr>
          <p:cNvPr id="3" name="Picture 2" descr="A logo of a company&#10;&#10;Description automatically generated">
            <a:extLst>
              <a:ext uri="{FF2B5EF4-FFF2-40B4-BE49-F238E27FC236}">
                <a16:creationId xmlns:a16="http://schemas.microsoft.com/office/drawing/2014/main" id="{1E79C7AA-E923-907B-E3AB-2A51B09511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2133" y="192623"/>
            <a:ext cx="1494876" cy="1444197"/>
          </a:xfrm>
          <a:prstGeom prst="rect">
            <a:avLst/>
          </a:prstGeom>
          <a:noFill/>
          <a:ln>
            <a:noFill/>
          </a:ln>
        </p:spPr>
      </p:pic>
      <p:sp>
        <p:nvSpPr>
          <p:cNvPr id="8" name="Rectangle 7">
            <a:extLst>
              <a:ext uri="{FF2B5EF4-FFF2-40B4-BE49-F238E27FC236}">
                <a16:creationId xmlns:a16="http://schemas.microsoft.com/office/drawing/2014/main" id="{6545B5E5-93E7-80C1-1119-3AA476CF991A}"/>
              </a:ext>
            </a:extLst>
          </p:cNvPr>
          <p:cNvSpPr/>
          <p:nvPr/>
        </p:nvSpPr>
        <p:spPr>
          <a:xfrm>
            <a:off x="7702744" y="3682346"/>
            <a:ext cx="1368152" cy="187220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
        <p:nvSpPr>
          <p:cNvPr id="11" name="TextBox 10">
            <a:extLst>
              <a:ext uri="{FF2B5EF4-FFF2-40B4-BE49-F238E27FC236}">
                <a16:creationId xmlns:a16="http://schemas.microsoft.com/office/drawing/2014/main" id="{9063849C-D10B-F791-44F7-D3E68AF92472}"/>
              </a:ext>
            </a:extLst>
          </p:cNvPr>
          <p:cNvSpPr txBox="1"/>
          <p:nvPr/>
        </p:nvSpPr>
        <p:spPr>
          <a:xfrm>
            <a:off x="7341712" y="5656654"/>
            <a:ext cx="1841763" cy="276999"/>
          </a:xfrm>
          <a:prstGeom prst="rect">
            <a:avLst/>
          </a:prstGeom>
          <a:noFill/>
        </p:spPr>
        <p:txBody>
          <a:bodyPr wrap="square" lIns="91440" tIns="45720" rIns="91440" bIns="45720" rtlCol="0" anchor="t">
            <a:spAutoFit/>
          </a:bodyPr>
          <a:lstStyle/>
          <a:p>
            <a:pPr algn="ctr" defTabSz="457200"/>
            <a:r>
              <a:rPr lang="en-US" sz="1200" b="1" dirty="0" err="1">
                <a:solidFill>
                  <a:prstClr val="black"/>
                </a:solidFill>
                <a:latin typeface="Lucida Handwriting"/>
                <a:cs typeface="Cavolini"/>
              </a:rPr>
              <a:t>Mrs</a:t>
            </a:r>
            <a:r>
              <a:rPr lang="en-US" sz="1200" b="1" dirty="0">
                <a:solidFill>
                  <a:prstClr val="black"/>
                </a:solidFill>
                <a:latin typeface="Lucida Handwriting"/>
                <a:cs typeface="Cavolini"/>
              </a:rPr>
              <a:t> Scott</a:t>
            </a:r>
            <a:endParaRPr lang="en-GB" sz="1200" b="1" dirty="0">
              <a:solidFill>
                <a:prstClr val="black"/>
              </a:solidFill>
              <a:latin typeface="Lucida Handwriting"/>
              <a:cs typeface="Cavolini"/>
            </a:endParaRPr>
          </a:p>
        </p:txBody>
      </p:sp>
      <p:pic>
        <p:nvPicPr>
          <p:cNvPr id="13" name="Picture 12">
            <a:extLst>
              <a:ext uri="{FF2B5EF4-FFF2-40B4-BE49-F238E27FC236}">
                <a16:creationId xmlns:a16="http://schemas.microsoft.com/office/drawing/2014/main" id="{D2FEA4DC-0966-ABE0-991B-0B599F058C66}"/>
              </a:ext>
            </a:extLst>
          </p:cNvPr>
          <p:cNvPicPr>
            <a:picLocks noChangeAspect="1"/>
          </p:cNvPicPr>
          <p:nvPr/>
        </p:nvPicPr>
        <p:blipFill>
          <a:blip r:embed="rId3"/>
          <a:stretch>
            <a:fillRect/>
          </a:stretch>
        </p:blipFill>
        <p:spPr>
          <a:xfrm>
            <a:off x="3888483" y="1162052"/>
            <a:ext cx="1128070" cy="1604755"/>
          </a:xfrm>
          <a:prstGeom prst="rect">
            <a:avLst/>
          </a:prstGeom>
        </p:spPr>
      </p:pic>
      <p:pic>
        <p:nvPicPr>
          <p:cNvPr id="27" name="Picture 26">
            <a:extLst>
              <a:ext uri="{FF2B5EF4-FFF2-40B4-BE49-F238E27FC236}">
                <a16:creationId xmlns:a16="http://schemas.microsoft.com/office/drawing/2014/main" id="{A06F2CCF-46A1-1E85-A8E4-1DF43EEA6C08}"/>
              </a:ext>
            </a:extLst>
          </p:cNvPr>
          <p:cNvPicPr>
            <a:picLocks noChangeAspect="1"/>
          </p:cNvPicPr>
          <p:nvPr/>
        </p:nvPicPr>
        <p:blipFill>
          <a:blip r:embed="rId4"/>
          <a:stretch>
            <a:fillRect/>
          </a:stretch>
        </p:blipFill>
        <p:spPr>
          <a:xfrm>
            <a:off x="4307800" y="3794522"/>
            <a:ext cx="1046520" cy="1715650"/>
          </a:xfrm>
          <a:prstGeom prst="rect">
            <a:avLst/>
          </a:prstGeom>
        </p:spPr>
      </p:pic>
      <p:pic>
        <p:nvPicPr>
          <p:cNvPr id="29" name="Picture 28">
            <a:extLst>
              <a:ext uri="{FF2B5EF4-FFF2-40B4-BE49-F238E27FC236}">
                <a16:creationId xmlns:a16="http://schemas.microsoft.com/office/drawing/2014/main" id="{7937D827-CF93-DF81-0C30-16AF8BAAF1C7}"/>
              </a:ext>
            </a:extLst>
          </p:cNvPr>
          <p:cNvPicPr>
            <a:picLocks noChangeAspect="1"/>
          </p:cNvPicPr>
          <p:nvPr/>
        </p:nvPicPr>
        <p:blipFill>
          <a:blip r:embed="rId5"/>
          <a:stretch>
            <a:fillRect/>
          </a:stretch>
        </p:blipFill>
        <p:spPr>
          <a:xfrm>
            <a:off x="2225181" y="3760635"/>
            <a:ext cx="1241010" cy="1619367"/>
          </a:xfrm>
          <a:prstGeom prst="rect">
            <a:avLst/>
          </a:prstGeom>
        </p:spPr>
      </p:pic>
      <p:pic>
        <p:nvPicPr>
          <p:cNvPr id="33" name="Picture 32">
            <a:extLst>
              <a:ext uri="{FF2B5EF4-FFF2-40B4-BE49-F238E27FC236}">
                <a16:creationId xmlns:a16="http://schemas.microsoft.com/office/drawing/2014/main" id="{16BBE16F-D684-A2B3-90A3-BD5C15F314C9}"/>
              </a:ext>
            </a:extLst>
          </p:cNvPr>
          <p:cNvPicPr>
            <a:picLocks noChangeAspect="1"/>
          </p:cNvPicPr>
          <p:nvPr/>
        </p:nvPicPr>
        <p:blipFill>
          <a:blip r:embed="rId6"/>
          <a:stretch>
            <a:fillRect/>
          </a:stretch>
        </p:blipFill>
        <p:spPr>
          <a:xfrm>
            <a:off x="7594478" y="1228828"/>
            <a:ext cx="1251515" cy="1576809"/>
          </a:xfrm>
          <a:prstGeom prst="rect">
            <a:avLst/>
          </a:prstGeom>
        </p:spPr>
      </p:pic>
      <p:pic>
        <p:nvPicPr>
          <p:cNvPr id="2" name="Picture 1" descr="A person with blonde hair&#10;&#10;AI-generated content may be incorrect.">
            <a:extLst>
              <a:ext uri="{FF2B5EF4-FFF2-40B4-BE49-F238E27FC236}">
                <a16:creationId xmlns:a16="http://schemas.microsoft.com/office/drawing/2014/main" id="{5B0A907E-E0B0-87A7-4622-610858D2D431}"/>
              </a:ext>
            </a:extLst>
          </p:cNvPr>
          <p:cNvPicPr>
            <a:picLocks noChangeAspect="1"/>
          </p:cNvPicPr>
          <p:nvPr/>
        </p:nvPicPr>
        <p:blipFill>
          <a:blip r:embed="rId7"/>
          <a:stretch>
            <a:fillRect/>
          </a:stretch>
        </p:blipFill>
        <p:spPr>
          <a:xfrm>
            <a:off x="6093959" y="3785507"/>
            <a:ext cx="1147083" cy="1594758"/>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47214F-F0B1-44B5-A379-3C8B82412678}"/>
              </a:ext>
            </a:extLst>
          </p:cNvPr>
          <p:cNvSpPr>
            <a:spLocks noGrp="1"/>
          </p:cNvSpPr>
          <p:nvPr>
            <p:ph type="title"/>
          </p:nvPr>
        </p:nvSpPr>
        <p:spPr>
          <a:xfrm>
            <a:off x="3297522" y="145234"/>
            <a:ext cx="6768752" cy="1143000"/>
          </a:xfrm>
        </p:spPr>
        <p:txBody>
          <a:bodyPr>
            <a:normAutofit fontScale="90000"/>
          </a:bodyPr>
          <a:lstStyle/>
          <a:p>
            <a:r>
              <a:rPr lang="en-GB" altLang="en-US" dirty="0">
                <a:latin typeface="Comic Sans MS" panose="030F0702030302020204" pitchFamily="66" charset="0"/>
              </a:rPr>
              <a:t> </a:t>
            </a:r>
            <a:r>
              <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rPr>
              <a:t>Support for families - team </a:t>
            </a:r>
          </a:p>
        </p:txBody>
      </p:sp>
      <p:sp>
        <p:nvSpPr>
          <p:cNvPr id="7" name="Rectangle 6">
            <a:extLst>
              <a:ext uri="{FF2B5EF4-FFF2-40B4-BE49-F238E27FC236}">
                <a16:creationId xmlns:a16="http://schemas.microsoft.com/office/drawing/2014/main" id="{35A3A479-BB87-4D79-B38B-377C86D6358B}"/>
              </a:ext>
            </a:extLst>
          </p:cNvPr>
          <p:cNvSpPr/>
          <p:nvPr/>
        </p:nvSpPr>
        <p:spPr>
          <a:xfrm>
            <a:off x="5798418" y="1282010"/>
            <a:ext cx="1368152" cy="187220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
        <p:nvSpPr>
          <p:cNvPr id="8" name="Rectangle 7">
            <a:extLst>
              <a:ext uri="{FF2B5EF4-FFF2-40B4-BE49-F238E27FC236}">
                <a16:creationId xmlns:a16="http://schemas.microsoft.com/office/drawing/2014/main" id="{A4F6E86E-57EC-4916-99FE-ACE68F35A40E}"/>
              </a:ext>
            </a:extLst>
          </p:cNvPr>
          <p:cNvSpPr/>
          <p:nvPr/>
        </p:nvSpPr>
        <p:spPr>
          <a:xfrm>
            <a:off x="3896527" y="3789040"/>
            <a:ext cx="1368152" cy="187220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
        <p:nvSpPr>
          <p:cNvPr id="11" name="Rectangle 10">
            <a:extLst>
              <a:ext uri="{FF2B5EF4-FFF2-40B4-BE49-F238E27FC236}">
                <a16:creationId xmlns:a16="http://schemas.microsoft.com/office/drawing/2014/main" id="{19FF61F9-3364-4748-86C0-BB97AD065A24}"/>
              </a:ext>
            </a:extLst>
          </p:cNvPr>
          <p:cNvSpPr/>
          <p:nvPr/>
        </p:nvSpPr>
        <p:spPr>
          <a:xfrm>
            <a:off x="7896033" y="3787018"/>
            <a:ext cx="1368152" cy="187220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orbel" panose="020B0503020204020204"/>
            </a:endParaRPr>
          </a:p>
        </p:txBody>
      </p:sp>
      <p:sp>
        <p:nvSpPr>
          <p:cNvPr id="17" name="TextBox 16">
            <a:extLst>
              <a:ext uri="{FF2B5EF4-FFF2-40B4-BE49-F238E27FC236}">
                <a16:creationId xmlns:a16="http://schemas.microsoft.com/office/drawing/2014/main" id="{8337BCD2-C1F3-4022-A32F-5A275AB33721}"/>
              </a:ext>
            </a:extLst>
          </p:cNvPr>
          <p:cNvSpPr txBox="1"/>
          <p:nvPr/>
        </p:nvSpPr>
        <p:spPr>
          <a:xfrm>
            <a:off x="5535160" y="3209079"/>
            <a:ext cx="1841763" cy="523220"/>
          </a:xfrm>
          <a:prstGeom prst="rect">
            <a:avLst/>
          </a:prstGeom>
          <a:noFill/>
        </p:spPr>
        <p:txBody>
          <a:bodyPr wrap="square" rtlCol="0">
            <a:spAutoFit/>
          </a:bodyPr>
          <a:lstStyle/>
          <a:p>
            <a:pPr algn="ctr" defTabSz="457200"/>
            <a:r>
              <a:rPr lang="en-GB" sz="1400" b="1" dirty="0">
                <a:solidFill>
                  <a:prstClr val="black"/>
                </a:solidFill>
                <a:latin typeface="Lucida Handwriting" panose="03010101010101010101" pitchFamily="66" charset="0"/>
                <a:cs typeface="Cavolini" panose="03000502040302020204" pitchFamily="66" charset="0"/>
              </a:rPr>
              <a:t>Miss Childs</a:t>
            </a:r>
          </a:p>
          <a:p>
            <a:pPr algn="ctr" defTabSz="457200"/>
            <a:r>
              <a:rPr lang="en-GB" sz="1400" dirty="0">
                <a:solidFill>
                  <a:prstClr val="black"/>
                </a:solidFill>
                <a:latin typeface="Lucida Handwriting" panose="03010101010101010101" pitchFamily="66" charset="0"/>
                <a:cs typeface="Cavolini" panose="03000502040302020204" pitchFamily="66" charset="0"/>
              </a:rPr>
              <a:t>SENCo</a:t>
            </a:r>
          </a:p>
        </p:txBody>
      </p:sp>
      <p:sp>
        <p:nvSpPr>
          <p:cNvPr id="19" name="TextBox 18">
            <a:extLst>
              <a:ext uri="{FF2B5EF4-FFF2-40B4-BE49-F238E27FC236}">
                <a16:creationId xmlns:a16="http://schemas.microsoft.com/office/drawing/2014/main" id="{8CFF4439-BA48-4F1C-A8BB-16A5C21DE4FA}"/>
              </a:ext>
            </a:extLst>
          </p:cNvPr>
          <p:cNvSpPr txBox="1"/>
          <p:nvPr/>
        </p:nvSpPr>
        <p:spPr>
          <a:xfrm>
            <a:off x="3693397" y="5806480"/>
            <a:ext cx="1841763" cy="738664"/>
          </a:xfrm>
          <a:prstGeom prst="rect">
            <a:avLst/>
          </a:prstGeom>
          <a:noFill/>
        </p:spPr>
        <p:txBody>
          <a:bodyPr wrap="square" rtlCol="0">
            <a:spAutoFit/>
          </a:bodyPr>
          <a:lstStyle/>
          <a:p>
            <a:pPr algn="ctr" defTabSz="457200"/>
            <a:r>
              <a:rPr lang="en-GB" sz="1400" b="1" dirty="0">
                <a:solidFill>
                  <a:prstClr val="black"/>
                </a:solidFill>
                <a:latin typeface="Lucida Handwriting" panose="03010101010101010101" pitchFamily="66" charset="0"/>
                <a:cs typeface="Cavolini" panose="03000502040302020204" pitchFamily="66" charset="0"/>
              </a:rPr>
              <a:t>Mrs Young</a:t>
            </a:r>
          </a:p>
          <a:p>
            <a:pPr algn="ctr" defTabSz="457200"/>
            <a:r>
              <a:rPr lang="en-GB" sz="1400" dirty="0">
                <a:solidFill>
                  <a:prstClr val="black"/>
                </a:solidFill>
                <a:latin typeface="Lucida Handwriting" panose="03010101010101010101" pitchFamily="66" charset="0"/>
                <a:cs typeface="Cavolini" panose="03000502040302020204" pitchFamily="66" charset="0"/>
              </a:rPr>
              <a:t>Family support worker</a:t>
            </a:r>
          </a:p>
        </p:txBody>
      </p:sp>
      <p:sp>
        <p:nvSpPr>
          <p:cNvPr id="21" name="TextBox 20">
            <a:extLst>
              <a:ext uri="{FF2B5EF4-FFF2-40B4-BE49-F238E27FC236}">
                <a16:creationId xmlns:a16="http://schemas.microsoft.com/office/drawing/2014/main" id="{E95C3029-3248-4E5B-AE8C-20662217C4DB}"/>
              </a:ext>
            </a:extLst>
          </p:cNvPr>
          <p:cNvSpPr txBox="1"/>
          <p:nvPr/>
        </p:nvSpPr>
        <p:spPr>
          <a:xfrm>
            <a:off x="7577723" y="5805245"/>
            <a:ext cx="1841763" cy="738664"/>
          </a:xfrm>
          <a:prstGeom prst="rect">
            <a:avLst/>
          </a:prstGeom>
          <a:noFill/>
        </p:spPr>
        <p:txBody>
          <a:bodyPr wrap="square" rtlCol="0">
            <a:spAutoFit/>
          </a:bodyPr>
          <a:lstStyle/>
          <a:p>
            <a:pPr algn="ctr" defTabSz="457200"/>
            <a:r>
              <a:rPr lang="en-GB" sz="1400" b="1" dirty="0">
                <a:solidFill>
                  <a:prstClr val="black"/>
                </a:solidFill>
                <a:latin typeface="Lucida Handwriting" panose="03010101010101010101" pitchFamily="66" charset="0"/>
                <a:cs typeface="Cavolini" panose="03000502040302020204" pitchFamily="66" charset="0"/>
              </a:rPr>
              <a:t>Mrs  Kitchener</a:t>
            </a:r>
          </a:p>
          <a:p>
            <a:pPr algn="ctr" defTabSz="457200"/>
            <a:r>
              <a:rPr lang="en-GB" sz="1400" dirty="0">
                <a:solidFill>
                  <a:prstClr val="black"/>
                </a:solidFill>
                <a:latin typeface="Lucida Handwriting" panose="03010101010101010101" pitchFamily="66" charset="0"/>
                <a:cs typeface="Cavolini" panose="03000502040302020204" pitchFamily="66" charset="0"/>
              </a:rPr>
              <a:t>Pupil services support officer</a:t>
            </a:r>
          </a:p>
        </p:txBody>
      </p:sp>
      <p:pic>
        <p:nvPicPr>
          <p:cNvPr id="6" name="Picture 5" descr="A logo of a company&#10;&#10;Description automatically generated">
            <a:extLst>
              <a:ext uri="{FF2B5EF4-FFF2-40B4-BE49-F238E27FC236}">
                <a16:creationId xmlns:a16="http://schemas.microsoft.com/office/drawing/2014/main" id="{DCECAF82-BEA8-C33D-E857-676662572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880" y="137796"/>
            <a:ext cx="1699583" cy="1641964"/>
          </a:xfrm>
          <a:prstGeom prst="rect">
            <a:avLst/>
          </a:prstGeom>
          <a:noFill/>
          <a:ln>
            <a:noFill/>
          </a:ln>
        </p:spPr>
      </p:pic>
      <p:pic>
        <p:nvPicPr>
          <p:cNvPr id="10" name="Picture 9">
            <a:extLst>
              <a:ext uri="{FF2B5EF4-FFF2-40B4-BE49-F238E27FC236}">
                <a16:creationId xmlns:a16="http://schemas.microsoft.com/office/drawing/2014/main" id="{9990B96C-B19D-24CE-4072-D3C86AEFD49E}"/>
              </a:ext>
            </a:extLst>
          </p:cNvPr>
          <p:cNvPicPr>
            <a:picLocks noChangeAspect="1"/>
          </p:cNvPicPr>
          <p:nvPr/>
        </p:nvPicPr>
        <p:blipFill>
          <a:blip r:embed="rId3"/>
          <a:stretch>
            <a:fillRect/>
          </a:stretch>
        </p:blipFill>
        <p:spPr>
          <a:xfrm>
            <a:off x="5903256" y="1389501"/>
            <a:ext cx="1158475" cy="1657226"/>
          </a:xfrm>
          <a:prstGeom prst="rect">
            <a:avLst/>
          </a:prstGeom>
        </p:spPr>
      </p:pic>
      <p:pic>
        <p:nvPicPr>
          <p:cNvPr id="15" name="Picture 14">
            <a:extLst>
              <a:ext uri="{FF2B5EF4-FFF2-40B4-BE49-F238E27FC236}">
                <a16:creationId xmlns:a16="http://schemas.microsoft.com/office/drawing/2014/main" id="{80C4BC4D-00E7-9B11-7101-C6E4C9CA680B}"/>
              </a:ext>
            </a:extLst>
          </p:cNvPr>
          <p:cNvPicPr>
            <a:picLocks noChangeAspect="1"/>
          </p:cNvPicPr>
          <p:nvPr/>
        </p:nvPicPr>
        <p:blipFill>
          <a:blip r:embed="rId4"/>
          <a:stretch>
            <a:fillRect/>
          </a:stretch>
        </p:blipFill>
        <p:spPr>
          <a:xfrm>
            <a:off x="3958373" y="4001688"/>
            <a:ext cx="1244459" cy="1535403"/>
          </a:xfrm>
          <a:prstGeom prst="rect">
            <a:avLst/>
          </a:prstGeom>
        </p:spPr>
      </p:pic>
      <p:pic>
        <p:nvPicPr>
          <p:cNvPr id="2" name="Picture 1" descr="A person smiling at camera&#10;&#10;AI-generated content may be incorrect.">
            <a:extLst>
              <a:ext uri="{FF2B5EF4-FFF2-40B4-BE49-F238E27FC236}">
                <a16:creationId xmlns:a16="http://schemas.microsoft.com/office/drawing/2014/main" id="{F88337F8-3B76-B604-4090-631112552CC0}"/>
              </a:ext>
            </a:extLst>
          </p:cNvPr>
          <p:cNvPicPr>
            <a:picLocks noChangeAspect="1"/>
          </p:cNvPicPr>
          <p:nvPr/>
        </p:nvPicPr>
        <p:blipFill>
          <a:blip r:embed="rId5"/>
          <a:srcRect t="-158" r="840" b="15063"/>
          <a:stretch>
            <a:fillRect/>
          </a:stretch>
        </p:blipFill>
        <p:spPr>
          <a:xfrm>
            <a:off x="8000320" y="3971218"/>
            <a:ext cx="1162747" cy="1512131"/>
          </a:xfrm>
          <a:prstGeom prst="rect">
            <a:avLst/>
          </a:prstGeom>
        </p:spPr>
      </p:pic>
    </p:spTree>
    <p:extLst>
      <p:ext uri="{BB962C8B-B14F-4D97-AF65-F5344CB8AC3E}">
        <p14:creationId xmlns:p14="http://schemas.microsoft.com/office/powerpoint/2010/main" val="6922224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F83BBF-AF63-43FB-AEC1-704E49935EB7}"/>
              </a:ext>
            </a:extLst>
          </p:cNvPr>
          <p:cNvSpPr txBox="1"/>
          <p:nvPr/>
        </p:nvSpPr>
        <p:spPr>
          <a:xfrm>
            <a:off x="3182653" y="484935"/>
            <a:ext cx="7056784" cy="769441"/>
          </a:xfrm>
          <a:prstGeom prst="rect">
            <a:avLst/>
          </a:prstGeom>
          <a:noFill/>
        </p:spPr>
        <p:txBody>
          <a:bodyPr wrap="square" rtlCol="0">
            <a:spAutoFit/>
          </a:bodyPr>
          <a:lstStyle/>
          <a:p>
            <a:pPr algn="ctr" defTabSz="457200"/>
            <a:r>
              <a:rPr lang="en-GB" sz="4400" dirty="0">
                <a:solidFill>
                  <a:srgbClr val="297FD5"/>
                </a:solidFill>
                <a:effectLst>
                  <a:outerShdw blurRad="38100" dist="38100" dir="2700000" algn="tl">
                    <a:srgbClr val="000000">
                      <a:alpha val="43137"/>
                    </a:srgbClr>
                  </a:outerShdw>
                </a:effectLst>
                <a:latin typeface="Comic Sans MS" panose="030F0702030302020204" pitchFamily="66" charset="0"/>
              </a:rPr>
              <a:t>Reception School Day</a:t>
            </a:r>
          </a:p>
        </p:txBody>
      </p:sp>
      <p:sp>
        <p:nvSpPr>
          <p:cNvPr id="8" name="TextBox 7">
            <a:extLst>
              <a:ext uri="{FF2B5EF4-FFF2-40B4-BE49-F238E27FC236}">
                <a16:creationId xmlns:a16="http://schemas.microsoft.com/office/drawing/2014/main" id="{8FE14F87-DBEC-4409-B8C5-1C69F58B749A}"/>
              </a:ext>
            </a:extLst>
          </p:cNvPr>
          <p:cNvSpPr txBox="1"/>
          <p:nvPr/>
        </p:nvSpPr>
        <p:spPr>
          <a:xfrm>
            <a:off x="3287688" y="1254376"/>
            <a:ext cx="6624736" cy="5632311"/>
          </a:xfrm>
          <a:prstGeom prst="rect">
            <a:avLst/>
          </a:prstGeom>
          <a:noFill/>
        </p:spPr>
        <p:txBody>
          <a:bodyPr wrap="square" rtlCol="0">
            <a:spAutoFit/>
          </a:bodyPr>
          <a:lstStyle/>
          <a:p>
            <a:pPr defTabSz="457200"/>
            <a:r>
              <a:rPr lang="en-GB" sz="1400" b="1" dirty="0">
                <a:solidFill>
                  <a:prstClr val="black"/>
                </a:solidFill>
                <a:latin typeface="Comic Sans MS" panose="030F0702030302020204" pitchFamily="66" charset="0"/>
              </a:rPr>
              <a:t>8:40am                            </a:t>
            </a:r>
            <a:r>
              <a:rPr lang="en-GB" dirty="0">
                <a:solidFill>
                  <a:prstClr val="black"/>
                </a:solidFill>
                <a:latin typeface="Comic Sans MS" panose="030F0702030302020204" pitchFamily="66" charset="0"/>
              </a:rPr>
              <a:t>Arrival</a:t>
            </a:r>
          </a:p>
          <a:p>
            <a:pPr algn="ctr" defTabSz="457200"/>
            <a:r>
              <a:rPr lang="en-GB" dirty="0">
                <a:solidFill>
                  <a:prstClr val="black"/>
                </a:solidFill>
                <a:latin typeface="Comic Sans MS" panose="030F0702030302020204" pitchFamily="66" charset="0"/>
              </a:rPr>
              <a:t>Phonics</a:t>
            </a:r>
          </a:p>
          <a:p>
            <a:pPr algn="ctr" defTabSz="457200"/>
            <a:r>
              <a:rPr lang="en-GB" dirty="0">
                <a:solidFill>
                  <a:prstClr val="black"/>
                </a:solidFill>
                <a:latin typeface="Comic Sans MS" panose="030F0702030302020204" pitchFamily="66" charset="0"/>
              </a:rPr>
              <a:t>Literacy input</a:t>
            </a:r>
          </a:p>
          <a:p>
            <a:pPr algn="ctr" defTabSz="457200"/>
            <a:r>
              <a:rPr lang="en-GB" dirty="0">
                <a:solidFill>
                  <a:prstClr val="black"/>
                </a:solidFill>
                <a:latin typeface="Comic Sans MS" panose="030F0702030302020204" pitchFamily="66" charset="0"/>
              </a:rPr>
              <a:t>Choosing and group work</a:t>
            </a:r>
          </a:p>
          <a:p>
            <a:pPr algn="ctr" defTabSz="457200"/>
            <a:endParaRPr lang="en-GB" dirty="0">
              <a:solidFill>
                <a:prstClr val="black"/>
              </a:solidFill>
              <a:latin typeface="Comic Sans MS" panose="030F0702030302020204" pitchFamily="66" charset="0"/>
            </a:endParaRPr>
          </a:p>
          <a:p>
            <a:pPr defTabSz="457200"/>
            <a:r>
              <a:rPr lang="en-GB" sz="1400" b="1" dirty="0">
                <a:solidFill>
                  <a:prstClr val="black"/>
                </a:solidFill>
                <a:latin typeface="Comic Sans MS" panose="030F0702030302020204" pitchFamily="66" charset="0"/>
              </a:rPr>
              <a:t>12:15pm – 1:05pm                </a:t>
            </a:r>
            <a:r>
              <a:rPr lang="en-GB" dirty="0">
                <a:solidFill>
                  <a:prstClr val="black"/>
                </a:solidFill>
                <a:latin typeface="Comic Sans MS" panose="030F0702030302020204" pitchFamily="66" charset="0"/>
              </a:rPr>
              <a:t>LUNCH</a:t>
            </a:r>
          </a:p>
          <a:p>
            <a:pPr algn="ctr" defTabSz="457200"/>
            <a:endParaRPr lang="en-GB" dirty="0">
              <a:solidFill>
                <a:prstClr val="black"/>
              </a:solidFill>
              <a:latin typeface="Comic Sans MS" panose="030F0702030302020204" pitchFamily="66" charset="0"/>
            </a:endParaRPr>
          </a:p>
          <a:p>
            <a:pPr algn="ctr" defTabSz="457200"/>
            <a:r>
              <a:rPr lang="en-GB" dirty="0">
                <a:solidFill>
                  <a:prstClr val="black"/>
                </a:solidFill>
                <a:latin typeface="Comic Sans MS" panose="030F0702030302020204" pitchFamily="66" charset="0"/>
              </a:rPr>
              <a:t>Relaxation/Registration</a:t>
            </a:r>
          </a:p>
          <a:p>
            <a:pPr algn="ctr" defTabSz="457200"/>
            <a:r>
              <a:rPr lang="en-GB" dirty="0">
                <a:solidFill>
                  <a:prstClr val="black"/>
                </a:solidFill>
                <a:latin typeface="Comic Sans MS" panose="030F0702030302020204" pitchFamily="66" charset="0"/>
              </a:rPr>
              <a:t>Maths input</a:t>
            </a:r>
          </a:p>
          <a:p>
            <a:pPr algn="ctr" defTabSz="457200"/>
            <a:r>
              <a:rPr lang="en-GB" dirty="0">
                <a:solidFill>
                  <a:prstClr val="black"/>
                </a:solidFill>
                <a:latin typeface="Comic Sans MS" panose="030F0702030302020204" pitchFamily="66" charset="0"/>
              </a:rPr>
              <a:t>Choosing and group work</a:t>
            </a:r>
          </a:p>
          <a:p>
            <a:pPr algn="ctr" defTabSz="457200"/>
            <a:endParaRPr lang="en-GB" dirty="0">
              <a:solidFill>
                <a:prstClr val="black"/>
              </a:solidFill>
              <a:latin typeface="Comic Sans MS" panose="030F0702030302020204" pitchFamily="66" charset="0"/>
            </a:endParaRPr>
          </a:p>
          <a:p>
            <a:pPr algn="ctr" defTabSz="457200"/>
            <a:r>
              <a:rPr lang="en-GB" dirty="0">
                <a:solidFill>
                  <a:prstClr val="black"/>
                </a:solidFill>
                <a:latin typeface="Comic Sans MS" panose="030F0702030302020204" pitchFamily="66" charset="0"/>
              </a:rPr>
              <a:t>Songs/Story time</a:t>
            </a:r>
          </a:p>
          <a:p>
            <a:pPr defTabSz="457200"/>
            <a:r>
              <a:rPr lang="en-GB" sz="1400" b="1" dirty="0">
                <a:solidFill>
                  <a:prstClr val="black"/>
                </a:solidFill>
                <a:latin typeface="Comic Sans MS" panose="030F0702030302020204" pitchFamily="66" charset="0"/>
              </a:rPr>
              <a:t>3:15pm</a:t>
            </a:r>
            <a:r>
              <a:rPr lang="en-GB" b="1" dirty="0">
                <a:solidFill>
                  <a:prstClr val="black"/>
                </a:solidFill>
                <a:latin typeface="Comic Sans MS" panose="030F0702030302020204" pitchFamily="66" charset="0"/>
              </a:rPr>
              <a:t>                     </a:t>
            </a:r>
            <a:r>
              <a:rPr lang="en-GB" dirty="0">
                <a:solidFill>
                  <a:prstClr val="black"/>
                </a:solidFill>
                <a:latin typeface="Comic Sans MS" panose="030F0702030302020204" pitchFamily="66" charset="0"/>
              </a:rPr>
              <a:t> Home time </a:t>
            </a:r>
          </a:p>
          <a:p>
            <a:pPr algn="ctr" defTabSz="457200"/>
            <a:endParaRPr lang="en-GB" dirty="0">
              <a:solidFill>
                <a:prstClr val="black"/>
              </a:solidFill>
              <a:latin typeface="Comic Sans MS" panose="030F0702030302020204" pitchFamily="66" charset="0"/>
            </a:endParaRPr>
          </a:p>
          <a:p>
            <a:pPr algn="ctr" defTabSz="457200"/>
            <a:r>
              <a:rPr lang="en-GB" dirty="0">
                <a:solidFill>
                  <a:prstClr val="black"/>
                </a:solidFill>
                <a:latin typeface="Comic Sans MS" panose="030F0702030302020204" pitchFamily="66" charset="0"/>
              </a:rPr>
              <a:t>Throughout the week, children will take part in activities to support other areas of the curriculum:</a:t>
            </a:r>
          </a:p>
          <a:p>
            <a:pPr algn="ctr" defTabSz="457200"/>
            <a:endParaRPr lang="en-GB" dirty="0">
              <a:solidFill>
                <a:prstClr val="black"/>
              </a:solidFill>
              <a:latin typeface="Comic Sans MS" panose="030F0702030302020204" pitchFamily="66" charset="0"/>
            </a:endParaRPr>
          </a:p>
          <a:p>
            <a:pPr algn="ctr" defTabSz="457200"/>
            <a:r>
              <a:rPr lang="en-GB" dirty="0">
                <a:solidFill>
                  <a:prstClr val="black"/>
                </a:solidFill>
                <a:latin typeface="Comic Sans MS" panose="030F0702030302020204" pitchFamily="66" charset="0"/>
              </a:rPr>
              <a:t>PE/Music/Understanding of the world/Personal, Social and Emotional Development/Creative and Imaginative</a:t>
            </a:r>
          </a:p>
          <a:p>
            <a:pPr algn="ctr" defTabSz="457200"/>
            <a:endParaRPr lang="en-GB" dirty="0">
              <a:solidFill>
                <a:prstClr val="black"/>
              </a:solidFill>
              <a:latin typeface="Comic Sans MS" panose="030F0702030302020204" pitchFamily="66" charset="0"/>
            </a:endParaRPr>
          </a:p>
        </p:txBody>
      </p:sp>
      <p:pic>
        <p:nvPicPr>
          <p:cNvPr id="2" name="Picture 1" descr="A logo of a company&#10;&#10;Description automatically generated">
            <a:extLst>
              <a:ext uri="{FF2B5EF4-FFF2-40B4-BE49-F238E27FC236}">
                <a16:creationId xmlns:a16="http://schemas.microsoft.com/office/drawing/2014/main" id="{1C2F53B9-D1D4-D9C9-F1EC-D757A78515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5587" y="188596"/>
            <a:ext cx="1699583" cy="1641964"/>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716D5A-A20B-4082-A537-B22793893F19}"/>
              </a:ext>
            </a:extLst>
          </p:cNvPr>
          <p:cNvSpPr txBox="1"/>
          <p:nvPr/>
        </p:nvSpPr>
        <p:spPr>
          <a:xfrm>
            <a:off x="3180986" y="404665"/>
            <a:ext cx="7235495" cy="769441"/>
          </a:xfrm>
          <a:prstGeom prst="rect">
            <a:avLst/>
          </a:prstGeom>
          <a:noFill/>
        </p:spPr>
        <p:txBody>
          <a:bodyPr wrap="square" rtlCol="0">
            <a:spAutoFit/>
          </a:bodyPr>
          <a:lstStyle/>
          <a:p>
            <a:pPr algn="ctr" defTabSz="457200"/>
            <a:r>
              <a:rPr lang="en-GB" sz="4400" dirty="0">
                <a:solidFill>
                  <a:srgbClr val="297FD5"/>
                </a:solidFill>
                <a:effectLst>
                  <a:outerShdw blurRad="38100" dist="38100" dir="2700000" algn="tl">
                    <a:srgbClr val="000000">
                      <a:alpha val="43137"/>
                    </a:srgbClr>
                  </a:outerShdw>
                </a:effectLst>
                <a:latin typeface="Comic Sans MS" panose="030F0702030302020204" pitchFamily="66" charset="0"/>
              </a:rPr>
              <a:t>Our Learning Approach</a:t>
            </a:r>
          </a:p>
        </p:txBody>
      </p:sp>
      <p:sp>
        <p:nvSpPr>
          <p:cNvPr id="9" name="TextBox 8">
            <a:extLst>
              <a:ext uri="{FF2B5EF4-FFF2-40B4-BE49-F238E27FC236}">
                <a16:creationId xmlns:a16="http://schemas.microsoft.com/office/drawing/2014/main" id="{C14383DC-521B-4356-9E39-EBB9A5C80004}"/>
              </a:ext>
            </a:extLst>
          </p:cNvPr>
          <p:cNvSpPr txBox="1"/>
          <p:nvPr/>
        </p:nvSpPr>
        <p:spPr>
          <a:xfrm>
            <a:off x="2567608" y="1174105"/>
            <a:ext cx="7848872" cy="5940088"/>
          </a:xfrm>
          <a:prstGeom prst="rect">
            <a:avLst/>
          </a:prstGeom>
          <a:noFill/>
        </p:spPr>
        <p:txBody>
          <a:bodyPr wrap="square" rtlCol="0">
            <a:spAutoFit/>
          </a:bodyPr>
          <a:lstStyle/>
          <a:p>
            <a:pPr algn="ctr" defTabSz="457200"/>
            <a:r>
              <a:rPr lang="en-GB" sz="2400" dirty="0">
                <a:solidFill>
                  <a:prstClr val="black"/>
                </a:solidFill>
                <a:latin typeface="Comic Sans MS" panose="030F0702030302020204" pitchFamily="66" charset="0"/>
              </a:rPr>
              <a:t>Learning through play - at the heart of all we do!</a:t>
            </a:r>
          </a:p>
          <a:p>
            <a:pPr algn="ctr" defTabSz="457200"/>
            <a:endParaRPr lang="en-GB" dirty="0">
              <a:solidFill>
                <a:prstClr val="black"/>
              </a:solidFill>
              <a:latin typeface="Comic Sans MS" panose="030F0702030302020204" pitchFamily="66" charset="0"/>
            </a:endParaRPr>
          </a:p>
          <a:p>
            <a:pPr algn="ctr" defTabSz="457200"/>
            <a:r>
              <a:rPr lang="en-GB" dirty="0">
                <a:solidFill>
                  <a:prstClr val="black"/>
                </a:solidFill>
                <a:latin typeface="Comic Sans MS" panose="030F0702030302020204" pitchFamily="66" charset="0"/>
              </a:rPr>
              <a:t>At Quarry Hill we value the importance of opportunities for children to explore, investigate and imagine. It is here that skills are taught, learnt and explored freely.</a:t>
            </a:r>
          </a:p>
          <a:p>
            <a:pPr algn="ctr" defTabSz="457200"/>
            <a:endParaRPr lang="en-GB" dirty="0">
              <a:solidFill>
                <a:prstClr val="black"/>
              </a:solidFill>
              <a:latin typeface="Comic Sans MS" panose="030F0702030302020204" pitchFamily="66" charset="0"/>
            </a:endParaRPr>
          </a:p>
          <a:p>
            <a:pPr algn="ctr" defTabSz="457200"/>
            <a:r>
              <a:rPr lang="en-GB" dirty="0">
                <a:solidFill>
                  <a:prstClr val="black"/>
                </a:solidFill>
                <a:latin typeface="Comic Sans MS" panose="030F0702030302020204" pitchFamily="66" charset="0"/>
              </a:rPr>
              <a:t>We also value the importance of preparing for the future. Therefore, we encourage children to experience formal learning opportunities – sitting at tables for group work, learning inputs and through homework. </a:t>
            </a:r>
          </a:p>
          <a:p>
            <a:pPr algn="ctr" defTabSz="457200"/>
            <a:endParaRPr lang="en-GB" dirty="0">
              <a:solidFill>
                <a:prstClr val="black"/>
              </a:solidFill>
              <a:latin typeface="Comic Sans MS" panose="030F0702030302020204" pitchFamily="66" charset="0"/>
            </a:endParaRPr>
          </a:p>
          <a:p>
            <a:pPr algn="ctr" defTabSz="457200"/>
            <a:r>
              <a:rPr lang="en-GB" b="1" dirty="0">
                <a:solidFill>
                  <a:prstClr val="black"/>
                </a:solidFill>
                <a:latin typeface="Comic Sans MS" panose="030F0702030302020204" pitchFamily="66" charset="0"/>
              </a:rPr>
              <a:t>Partnership with Parents </a:t>
            </a:r>
            <a:r>
              <a:rPr lang="en-GB" dirty="0">
                <a:solidFill>
                  <a:prstClr val="black"/>
                </a:solidFill>
                <a:latin typeface="Comic Sans MS" panose="030F0702030302020204" pitchFamily="66" charset="0"/>
              </a:rPr>
              <a:t>– We value our partnership with parents/carers. We provide opportunities for you to come into school and experience sessions throughout the year, with your child. </a:t>
            </a:r>
          </a:p>
          <a:p>
            <a:pPr algn="ctr" defTabSz="457200"/>
            <a:endParaRPr lang="en-GB" dirty="0">
              <a:solidFill>
                <a:prstClr val="black"/>
              </a:solidFill>
              <a:latin typeface="Comic Sans MS" panose="030F0702030302020204" pitchFamily="66" charset="0"/>
            </a:endParaRPr>
          </a:p>
          <a:p>
            <a:pPr algn="ctr" defTabSz="457200"/>
            <a:r>
              <a:rPr lang="en-GB" dirty="0">
                <a:solidFill>
                  <a:prstClr val="black"/>
                </a:solidFill>
                <a:latin typeface="Comic Sans MS" panose="030F0702030302020204" pitchFamily="66" charset="0"/>
              </a:rPr>
              <a:t>We look forward to welcoming you to the following live lessons:</a:t>
            </a:r>
          </a:p>
          <a:p>
            <a:pPr algn="ctr" defTabSz="457200"/>
            <a:endParaRPr lang="en-GB" dirty="0">
              <a:solidFill>
                <a:prstClr val="black"/>
              </a:solidFill>
              <a:latin typeface="Comic Sans MS" panose="030F0702030302020204" pitchFamily="66" charset="0"/>
            </a:endParaRPr>
          </a:p>
          <a:p>
            <a:pPr algn="ctr" defTabSz="457200"/>
            <a:r>
              <a:rPr lang="en-GB" dirty="0">
                <a:solidFill>
                  <a:prstClr val="black"/>
                </a:solidFill>
                <a:latin typeface="Comic Sans MS" panose="030F0702030302020204" pitchFamily="66" charset="0"/>
              </a:rPr>
              <a:t>Phonics/ Maths input/ Literacy input</a:t>
            </a:r>
          </a:p>
          <a:p>
            <a:pPr algn="ctr" defTabSz="457200"/>
            <a:r>
              <a:rPr lang="en-GB" sz="1400" dirty="0">
                <a:solidFill>
                  <a:prstClr val="black"/>
                </a:solidFill>
                <a:latin typeface="Comic Sans MS" panose="030F0702030302020204" pitchFamily="66" charset="0"/>
              </a:rPr>
              <a:t>(dates to be confirmed)</a:t>
            </a:r>
          </a:p>
          <a:p>
            <a:pPr algn="ctr" defTabSz="457200"/>
            <a:endParaRPr lang="en-GB" dirty="0">
              <a:solidFill>
                <a:prstClr val="black"/>
              </a:solidFill>
              <a:latin typeface="Comic Sans MS" panose="030F0702030302020204" pitchFamily="66" charset="0"/>
            </a:endParaRPr>
          </a:p>
          <a:p>
            <a:pPr algn="ctr" defTabSz="457200"/>
            <a:r>
              <a:rPr lang="en-GB" dirty="0">
                <a:solidFill>
                  <a:prstClr val="black"/>
                </a:solidFill>
                <a:latin typeface="Comic Sans MS" panose="030F0702030302020204" pitchFamily="66" charset="0"/>
              </a:rPr>
              <a:t> </a:t>
            </a:r>
          </a:p>
          <a:p>
            <a:pPr algn="ctr" defTabSz="457200"/>
            <a:endParaRPr lang="en-GB" dirty="0">
              <a:solidFill>
                <a:prstClr val="black"/>
              </a:solidFill>
              <a:latin typeface="Comic Sans MS" panose="030F0702030302020204" pitchFamily="66" charset="0"/>
            </a:endParaRPr>
          </a:p>
        </p:txBody>
      </p:sp>
      <p:pic>
        <p:nvPicPr>
          <p:cNvPr id="2" name="Picture 1" descr="A logo of a company&#10;&#10;Description automatically generated">
            <a:extLst>
              <a:ext uri="{FF2B5EF4-FFF2-40B4-BE49-F238E27FC236}">
                <a16:creationId xmlns:a16="http://schemas.microsoft.com/office/drawing/2014/main" id="{4F76F1C6-A42F-E331-B7EC-5C4DD25E56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714" y="168276"/>
            <a:ext cx="1699583" cy="164196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10" end="10"/>
                                            </p:txEl>
                                          </p:spTgt>
                                        </p:tgtEl>
                                        <p:attrNameLst>
                                          <p:attrName>style.visibility</p:attrName>
                                        </p:attrNameLst>
                                      </p:cBhvr>
                                      <p:to>
                                        <p:strVal val="visible"/>
                                      </p:to>
                                    </p:set>
                                    <p:animEffect transition="in" filter="fade">
                                      <p:cBhvr>
                                        <p:cTn id="30" dur="500"/>
                                        <p:tgtEl>
                                          <p:spTgt spid="9">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11" end="11"/>
                                            </p:txEl>
                                          </p:spTgt>
                                        </p:tgtEl>
                                        <p:attrNameLst>
                                          <p:attrName>style.visibility</p:attrName>
                                        </p:attrNameLst>
                                      </p:cBhvr>
                                      <p:to>
                                        <p:strVal val="visible"/>
                                      </p:to>
                                    </p:set>
                                    <p:animEffect transition="in" filter="fade">
                                      <p:cBhvr>
                                        <p:cTn id="33"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Placeholder 3">
            <a:extLst>
              <a:ext uri="{FF2B5EF4-FFF2-40B4-BE49-F238E27FC236}">
                <a16:creationId xmlns:a16="http://schemas.microsoft.com/office/drawing/2014/main" id="{392A297E-91B7-483C-9BFE-561E87644EFB}"/>
              </a:ext>
            </a:extLst>
          </p:cNvPr>
          <p:cNvSpPr>
            <a:spLocks noGrp="1"/>
          </p:cNvSpPr>
          <p:nvPr>
            <p:ph type="body" idx="1"/>
          </p:nvPr>
        </p:nvSpPr>
        <p:spPr>
          <a:xfrm>
            <a:off x="2742538" y="1488299"/>
            <a:ext cx="2735263" cy="584775"/>
          </a:xfrm>
        </p:spPr>
        <p:txBody>
          <a:bodyPr/>
          <a:lstStyle/>
          <a:p>
            <a:pPr algn="ctr" eaLnBrk="1" hangingPunct="1"/>
            <a:r>
              <a:rPr lang="en-GB" altLang="en-US" dirty="0">
                <a:effectLst>
                  <a:outerShdw blurRad="38100" dist="38100" dir="2700000" algn="tl">
                    <a:srgbClr val="000000">
                      <a:alpha val="43137"/>
                    </a:srgbClr>
                  </a:outerShdw>
                </a:effectLst>
                <a:latin typeface="Comic Sans MS" panose="030F0702030302020204" pitchFamily="66" charset="0"/>
              </a:rPr>
              <a:t>Prime Areas</a:t>
            </a:r>
          </a:p>
        </p:txBody>
      </p:sp>
      <p:sp>
        <p:nvSpPr>
          <p:cNvPr id="5" name="Content Placeholder 4">
            <a:extLst>
              <a:ext uri="{FF2B5EF4-FFF2-40B4-BE49-F238E27FC236}">
                <a16:creationId xmlns:a16="http://schemas.microsoft.com/office/drawing/2014/main" id="{76575EDC-DBFD-314E-9B3D-81294D85A5FD}"/>
              </a:ext>
            </a:extLst>
          </p:cNvPr>
          <p:cNvSpPr>
            <a:spLocks noGrp="1"/>
          </p:cNvSpPr>
          <p:nvPr>
            <p:ph sz="half" idx="2"/>
          </p:nvPr>
        </p:nvSpPr>
        <p:spPr>
          <a:xfrm>
            <a:off x="2423592" y="2121755"/>
            <a:ext cx="3841090" cy="4021522"/>
          </a:xfrm>
        </p:spPr>
        <p:txBody>
          <a:bodyPr>
            <a:normAutofit fontScale="70000" lnSpcReduction="20000"/>
          </a:bodyPr>
          <a:lstStyle/>
          <a:p>
            <a:pPr marL="0" indent="0">
              <a:spcAft>
                <a:spcPts val="0"/>
              </a:spcAft>
              <a:buClr>
                <a:schemeClr val="accent3"/>
              </a:buClr>
              <a:buNone/>
              <a:defRPr/>
            </a:pPr>
            <a:r>
              <a:rPr lang="en-GB" sz="2600" b="1" dirty="0">
                <a:latin typeface="Comic Sans MS" panose="030F0702030302020204" pitchFamily="66" charset="0"/>
              </a:rPr>
              <a:t>Communication and Language </a:t>
            </a:r>
          </a:p>
          <a:p>
            <a:pPr marL="703263" indent="-342900">
              <a:spcAft>
                <a:spcPts val="0"/>
              </a:spcAft>
              <a:buClr>
                <a:schemeClr val="accent3"/>
              </a:buClr>
              <a:defRPr/>
            </a:pPr>
            <a:r>
              <a:rPr lang="en-GB" sz="2300" i="1" dirty="0">
                <a:latin typeface="Comic Sans MS" panose="030F0702030302020204" pitchFamily="66" charset="0"/>
              </a:rPr>
              <a:t>Listening, Attention and Understanding</a:t>
            </a:r>
          </a:p>
          <a:p>
            <a:pPr marL="703263" indent="-342900">
              <a:spcAft>
                <a:spcPts val="0"/>
              </a:spcAft>
              <a:buClr>
                <a:schemeClr val="accent3"/>
              </a:buClr>
              <a:defRPr/>
            </a:pPr>
            <a:r>
              <a:rPr lang="en-GB" sz="2300" i="1" dirty="0">
                <a:latin typeface="Comic Sans MS" panose="030F0702030302020204" pitchFamily="66" charset="0"/>
              </a:rPr>
              <a:t>Speaking</a:t>
            </a:r>
          </a:p>
          <a:p>
            <a:pPr marL="360363" indent="0">
              <a:spcAft>
                <a:spcPts val="0"/>
              </a:spcAft>
              <a:buClr>
                <a:schemeClr val="accent3"/>
              </a:buClr>
              <a:buNone/>
              <a:defRPr/>
            </a:pPr>
            <a:endParaRPr lang="en-GB" sz="2300" i="1" dirty="0">
              <a:latin typeface="Comic Sans MS" panose="030F0702030302020204" pitchFamily="66" charset="0"/>
            </a:endParaRPr>
          </a:p>
          <a:p>
            <a:pPr marL="0" indent="0">
              <a:spcAft>
                <a:spcPts val="0"/>
              </a:spcAft>
              <a:buClr>
                <a:schemeClr val="accent3"/>
              </a:buClr>
              <a:buNone/>
              <a:defRPr/>
            </a:pPr>
            <a:r>
              <a:rPr lang="en-GB" sz="2600" b="1" dirty="0">
                <a:latin typeface="Comic Sans MS" panose="030F0702030302020204" pitchFamily="66" charset="0"/>
              </a:rPr>
              <a:t>Physical Development</a:t>
            </a:r>
          </a:p>
          <a:p>
            <a:pPr marL="703263" indent="-342900">
              <a:spcAft>
                <a:spcPts val="0"/>
              </a:spcAft>
              <a:buClr>
                <a:schemeClr val="accent3"/>
              </a:buClr>
              <a:defRPr/>
            </a:pPr>
            <a:r>
              <a:rPr lang="en-GB" sz="2300" i="1" dirty="0">
                <a:latin typeface="Comic Sans MS" panose="030F0702030302020204" pitchFamily="66" charset="0"/>
              </a:rPr>
              <a:t>Gross motor skills</a:t>
            </a:r>
          </a:p>
          <a:p>
            <a:pPr marL="703263" indent="-342900">
              <a:spcAft>
                <a:spcPts val="0"/>
              </a:spcAft>
              <a:buClr>
                <a:schemeClr val="accent3"/>
              </a:buClr>
              <a:defRPr/>
            </a:pPr>
            <a:r>
              <a:rPr lang="en-GB" sz="2300" i="1" dirty="0">
                <a:latin typeface="Comic Sans MS" panose="030F0702030302020204" pitchFamily="66" charset="0"/>
              </a:rPr>
              <a:t>Fine motor skills</a:t>
            </a:r>
          </a:p>
          <a:p>
            <a:pPr marL="360363" indent="0">
              <a:spcAft>
                <a:spcPts val="0"/>
              </a:spcAft>
              <a:buClr>
                <a:schemeClr val="accent3"/>
              </a:buClr>
              <a:buNone/>
              <a:defRPr/>
            </a:pPr>
            <a:endParaRPr lang="en-GB" sz="2300" i="1" dirty="0">
              <a:latin typeface="Comic Sans MS" panose="030F0702030302020204" pitchFamily="66" charset="0"/>
            </a:endParaRPr>
          </a:p>
          <a:p>
            <a:pPr marL="0" indent="0">
              <a:spcAft>
                <a:spcPts val="0"/>
              </a:spcAft>
              <a:buClr>
                <a:schemeClr val="accent3"/>
              </a:buClr>
              <a:buNone/>
              <a:defRPr/>
            </a:pPr>
            <a:r>
              <a:rPr lang="en-GB" sz="2600" b="1" dirty="0">
                <a:latin typeface="Comic Sans MS" panose="030F0702030302020204" pitchFamily="66" charset="0"/>
              </a:rPr>
              <a:t>Personal, Social, and Emotional Development </a:t>
            </a:r>
          </a:p>
          <a:p>
            <a:pPr marL="612775" indent="-342900">
              <a:spcAft>
                <a:spcPts val="0"/>
              </a:spcAft>
              <a:buClr>
                <a:schemeClr val="accent3"/>
              </a:buClr>
              <a:defRPr/>
            </a:pPr>
            <a:r>
              <a:rPr lang="en-GB" sz="2300" i="1" dirty="0">
                <a:latin typeface="Comic Sans MS" panose="030F0702030302020204" pitchFamily="66" charset="0"/>
              </a:rPr>
              <a:t>Self – regulation </a:t>
            </a:r>
          </a:p>
          <a:p>
            <a:pPr marL="612775" indent="-342900">
              <a:spcAft>
                <a:spcPts val="0"/>
              </a:spcAft>
              <a:buClr>
                <a:schemeClr val="accent3"/>
              </a:buClr>
              <a:defRPr/>
            </a:pPr>
            <a:r>
              <a:rPr lang="en-GB" sz="2300" i="1" dirty="0">
                <a:latin typeface="Comic Sans MS" panose="030F0702030302020204" pitchFamily="66" charset="0"/>
              </a:rPr>
              <a:t>Managing self </a:t>
            </a:r>
          </a:p>
          <a:p>
            <a:pPr marL="612775" indent="-342900">
              <a:spcAft>
                <a:spcPts val="0"/>
              </a:spcAft>
              <a:buClr>
                <a:schemeClr val="accent3"/>
              </a:buClr>
              <a:defRPr/>
            </a:pPr>
            <a:r>
              <a:rPr lang="en-GB" sz="2300" i="1" dirty="0">
                <a:latin typeface="Comic Sans MS" panose="030F0702030302020204" pitchFamily="66" charset="0"/>
              </a:rPr>
              <a:t>Building relationships</a:t>
            </a:r>
            <a:endParaRPr lang="en-GB" dirty="0"/>
          </a:p>
          <a:p>
            <a:pPr marL="274320" indent="-274320">
              <a:spcAft>
                <a:spcPts val="0"/>
              </a:spcAft>
              <a:buClr>
                <a:schemeClr val="accent3"/>
              </a:buClr>
              <a:buFont typeface="Wingdings 2"/>
              <a:buChar char=""/>
              <a:defRPr/>
            </a:pPr>
            <a:endParaRPr lang="en-GB" dirty="0"/>
          </a:p>
        </p:txBody>
      </p:sp>
      <p:sp>
        <p:nvSpPr>
          <p:cNvPr id="18436" name="Text Placeholder 5">
            <a:extLst>
              <a:ext uri="{FF2B5EF4-FFF2-40B4-BE49-F238E27FC236}">
                <a16:creationId xmlns:a16="http://schemas.microsoft.com/office/drawing/2014/main" id="{E465E7EC-7A45-46F9-847D-8B033B97BF55}"/>
              </a:ext>
            </a:extLst>
          </p:cNvPr>
          <p:cNvSpPr>
            <a:spLocks noGrp="1"/>
          </p:cNvSpPr>
          <p:nvPr>
            <p:ph type="body" sz="quarter" idx="3"/>
          </p:nvPr>
        </p:nvSpPr>
        <p:spPr>
          <a:xfrm>
            <a:off x="6714202" y="1497052"/>
            <a:ext cx="2735262" cy="583188"/>
          </a:xfrm>
        </p:spPr>
        <p:txBody>
          <a:bodyPr/>
          <a:lstStyle/>
          <a:p>
            <a:pPr eaLnBrk="1" hangingPunct="1"/>
            <a:r>
              <a:rPr lang="en-GB" altLang="en-US" dirty="0">
                <a:effectLst>
                  <a:outerShdw blurRad="38100" dist="38100" dir="2700000" algn="tl">
                    <a:srgbClr val="000000">
                      <a:alpha val="43137"/>
                    </a:srgbClr>
                  </a:outerShdw>
                </a:effectLst>
                <a:latin typeface="Comic Sans MS" panose="030F0702030302020204" pitchFamily="66" charset="0"/>
              </a:rPr>
              <a:t>Specific Areas</a:t>
            </a:r>
          </a:p>
        </p:txBody>
      </p:sp>
      <p:sp>
        <p:nvSpPr>
          <p:cNvPr id="7" name="Content Placeholder 6">
            <a:extLst>
              <a:ext uri="{FF2B5EF4-FFF2-40B4-BE49-F238E27FC236}">
                <a16:creationId xmlns:a16="http://schemas.microsoft.com/office/drawing/2014/main" id="{E3B78356-B890-484A-AD7B-F28970686A1B}"/>
              </a:ext>
            </a:extLst>
          </p:cNvPr>
          <p:cNvSpPr>
            <a:spLocks noGrp="1"/>
          </p:cNvSpPr>
          <p:nvPr>
            <p:ph sz="quarter" idx="4"/>
          </p:nvPr>
        </p:nvSpPr>
        <p:spPr>
          <a:xfrm>
            <a:off x="6347222" y="2117853"/>
            <a:ext cx="4099596" cy="4337044"/>
          </a:xfrm>
        </p:spPr>
        <p:txBody>
          <a:bodyPr>
            <a:normAutofit fontScale="70000" lnSpcReduction="20000"/>
          </a:bodyPr>
          <a:lstStyle/>
          <a:p>
            <a:pPr marL="0" indent="0">
              <a:spcAft>
                <a:spcPts val="0"/>
              </a:spcAft>
              <a:buClr>
                <a:schemeClr val="accent3"/>
              </a:buClr>
              <a:buNone/>
              <a:defRPr/>
            </a:pPr>
            <a:r>
              <a:rPr lang="en-GB" sz="2600" b="1" dirty="0">
                <a:latin typeface="Comic Sans MS" panose="030F0702030302020204" pitchFamily="66" charset="0"/>
              </a:rPr>
              <a:t>Literacy</a:t>
            </a:r>
            <a:r>
              <a:rPr lang="en-GB" dirty="0">
                <a:latin typeface="Comic Sans MS" panose="030F0702030302020204" pitchFamily="66" charset="0"/>
              </a:rPr>
              <a:t> </a:t>
            </a:r>
          </a:p>
          <a:p>
            <a:pPr>
              <a:spcAft>
                <a:spcPts val="0"/>
              </a:spcAft>
              <a:buClr>
                <a:schemeClr val="accent3"/>
              </a:buClr>
              <a:defRPr/>
            </a:pPr>
            <a:r>
              <a:rPr lang="en-GB" sz="2300" i="1" dirty="0">
                <a:latin typeface="Comic Sans MS" panose="030F0702030302020204" pitchFamily="66" charset="0"/>
              </a:rPr>
              <a:t>Comprehension</a:t>
            </a:r>
          </a:p>
          <a:p>
            <a:pPr>
              <a:spcAft>
                <a:spcPts val="0"/>
              </a:spcAft>
              <a:buClr>
                <a:schemeClr val="accent3"/>
              </a:buClr>
              <a:defRPr/>
            </a:pPr>
            <a:r>
              <a:rPr lang="en-GB" sz="2300" i="1" dirty="0">
                <a:latin typeface="Comic Sans MS" panose="030F0702030302020204" pitchFamily="66" charset="0"/>
              </a:rPr>
              <a:t>Word Reading</a:t>
            </a:r>
          </a:p>
          <a:p>
            <a:pPr>
              <a:spcAft>
                <a:spcPts val="0"/>
              </a:spcAft>
              <a:buClr>
                <a:schemeClr val="accent3"/>
              </a:buClr>
              <a:defRPr/>
            </a:pPr>
            <a:r>
              <a:rPr lang="en-GB" sz="2300" i="1" dirty="0">
                <a:latin typeface="Comic Sans MS" panose="030F0702030302020204" pitchFamily="66" charset="0"/>
              </a:rPr>
              <a:t>Writing</a:t>
            </a:r>
          </a:p>
          <a:p>
            <a:pPr marL="0" indent="0">
              <a:spcAft>
                <a:spcPts val="0"/>
              </a:spcAft>
              <a:buClr>
                <a:schemeClr val="accent3"/>
              </a:buClr>
              <a:buNone/>
              <a:defRPr/>
            </a:pPr>
            <a:endParaRPr lang="en-GB" sz="1900" i="1" dirty="0">
              <a:latin typeface="Comic Sans MS" panose="030F0702030302020204" pitchFamily="66" charset="0"/>
            </a:endParaRPr>
          </a:p>
          <a:p>
            <a:pPr marL="0" indent="0">
              <a:spcAft>
                <a:spcPts val="0"/>
              </a:spcAft>
              <a:buClr>
                <a:schemeClr val="accent3"/>
              </a:buClr>
              <a:buNone/>
              <a:defRPr/>
            </a:pPr>
            <a:r>
              <a:rPr lang="en-GB" sz="2600" b="1" dirty="0">
                <a:latin typeface="Comic Sans MS" panose="030F0702030302020204" pitchFamily="66" charset="0"/>
              </a:rPr>
              <a:t>Maths</a:t>
            </a:r>
            <a:r>
              <a:rPr lang="en-GB" sz="2600" dirty="0">
                <a:latin typeface="Comic Sans MS" panose="030F0702030302020204" pitchFamily="66" charset="0"/>
              </a:rPr>
              <a:t> </a:t>
            </a:r>
          </a:p>
          <a:p>
            <a:pPr>
              <a:spcAft>
                <a:spcPts val="0"/>
              </a:spcAft>
              <a:buClr>
                <a:schemeClr val="accent3"/>
              </a:buClr>
              <a:defRPr/>
            </a:pPr>
            <a:r>
              <a:rPr lang="en-GB" sz="2300" i="1" dirty="0">
                <a:latin typeface="Comic Sans MS" panose="030F0702030302020204" pitchFamily="66" charset="0"/>
              </a:rPr>
              <a:t>Number</a:t>
            </a:r>
          </a:p>
          <a:p>
            <a:pPr>
              <a:spcAft>
                <a:spcPts val="0"/>
              </a:spcAft>
              <a:buClr>
                <a:schemeClr val="accent3"/>
              </a:buClr>
              <a:defRPr/>
            </a:pPr>
            <a:r>
              <a:rPr lang="en-GB" sz="2300" i="1" dirty="0">
                <a:latin typeface="Comic Sans MS" panose="030F0702030302020204" pitchFamily="66" charset="0"/>
              </a:rPr>
              <a:t>Numerical patterns</a:t>
            </a:r>
          </a:p>
          <a:p>
            <a:pPr marL="0" indent="0">
              <a:spcAft>
                <a:spcPts val="0"/>
              </a:spcAft>
              <a:buClr>
                <a:schemeClr val="accent3"/>
              </a:buClr>
              <a:buNone/>
              <a:defRPr/>
            </a:pPr>
            <a:endParaRPr lang="en-GB" sz="1900" i="1" dirty="0">
              <a:latin typeface="Comic Sans MS" panose="030F0702030302020204" pitchFamily="66" charset="0"/>
            </a:endParaRPr>
          </a:p>
          <a:p>
            <a:pPr marL="0" indent="0">
              <a:spcAft>
                <a:spcPts val="0"/>
              </a:spcAft>
              <a:buClr>
                <a:schemeClr val="accent3"/>
              </a:buClr>
              <a:buNone/>
              <a:defRPr/>
            </a:pPr>
            <a:r>
              <a:rPr lang="en-GB" sz="2600" b="1" dirty="0">
                <a:latin typeface="Comic Sans MS" panose="030F0702030302020204" pitchFamily="66" charset="0"/>
              </a:rPr>
              <a:t>Understanding of the World </a:t>
            </a:r>
          </a:p>
          <a:p>
            <a:pPr>
              <a:spcAft>
                <a:spcPts val="0"/>
              </a:spcAft>
              <a:buClr>
                <a:schemeClr val="accent3"/>
              </a:buClr>
              <a:defRPr/>
            </a:pPr>
            <a:r>
              <a:rPr lang="en-GB" sz="2300" i="1" dirty="0">
                <a:latin typeface="Comic Sans MS" panose="030F0702030302020204" pitchFamily="66" charset="0"/>
              </a:rPr>
              <a:t>Past and Present </a:t>
            </a:r>
          </a:p>
          <a:p>
            <a:pPr>
              <a:spcAft>
                <a:spcPts val="0"/>
              </a:spcAft>
              <a:buClr>
                <a:schemeClr val="accent3"/>
              </a:buClr>
              <a:defRPr/>
            </a:pPr>
            <a:r>
              <a:rPr lang="en-GB" sz="2300" i="1" dirty="0">
                <a:latin typeface="Comic Sans MS" panose="030F0702030302020204" pitchFamily="66" charset="0"/>
              </a:rPr>
              <a:t>People, Culture and Communities </a:t>
            </a:r>
          </a:p>
          <a:p>
            <a:pPr>
              <a:spcAft>
                <a:spcPts val="0"/>
              </a:spcAft>
              <a:buClr>
                <a:schemeClr val="accent3"/>
              </a:buClr>
              <a:defRPr/>
            </a:pPr>
            <a:r>
              <a:rPr lang="en-GB" sz="2300" i="1" dirty="0">
                <a:latin typeface="Comic Sans MS" panose="030F0702030302020204" pitchFamily="66" charset="0"/>
              </a:rPr>
              <a:t>The Natural World</a:t>
            </a:r>
          </a:p>
          <a:p>
            <a:pPr marL="0" indent="0">
              <a:spcAft>
                <a:spcPts val="0"/>
              </a:spcAft>
              <a:buClr>
                <a:schemeClr val="accent3"/>
              </a:buClr>
              <a:buNone/>
              <a:defRPr/>
            </a:pPr>
            <a:endParaRPr lang="en-GB" sz="1900" i="1" dirty="0">
              <a:latin typeface="Comic Sans MS" panose="030F0702030302020204" pitchFamily="66" charset="0"/>
            </a:endParaRPr>
          </a:p>
          <a:p>
            <a:pPr marL="0" indent="0">
              <a:spcAft>
                <a:spcPts val="0"/>
              </a:spcAft>
              <a:buClr>
                <a:schemeClr val="accent3"/>
              </a:buClr>
              <a:buNone/>
              <a:defRPr/>
            </a:pPr>
            <a:r>
              <a:rPr lang="en-GB" sz="2600" b="1" dirty="0">
                <a:latin typeface="Comic Sans MS" panose="030F0702030302020204" pitchFamily="66" charset="0"/>
              </a:rPr>
              <a:t>Expressive Arts and Design </a:t>
            </a:r>
          </a:p>
          <a:p>
            <a:pPr>
              <a:spcAft>
                <a:spcPts val="0"/>
              </a:spcAft>
              <a:buClr>
                <a:schemeClr val="accent3"/>
              </a:buClr>
              <a:defRPr/>
            </a:pPr>
            <a:r>
              <a:rPr lang="en-GB" sz="2300" i="1" dirty="0">
                <a:latin typeface="Comic Sans MS" panose="030F0702030302020204" pitchFamily="66" charset="0"/>
              </a:rPr>
              <a:t>Creating with Materials</a:t>
            </a:r>
          </a:p>
          <a:p>
            <a:pPr>
              <a:spcAft>
                <a:spcPts val="0"/>
              </a:spcAft>
              <a:buClr>
                <a:schemeClr val="accent3"/>
              </a:buClr>
              <a:defRPr/>
            </a:pPr>
            <a:r>
              <a:rPr lang="en-GB" sz="2300" i="1" dirty="0">
                <a:latin typeface="Comic Sans MS" panose="030F0702030302020204" pitchFamily="66" charset="0"/>
              </a:rPr>
              <a:t>Being Imaginative and Expressive</a:t>
            </a:r>
          </a:p>
        </p:txBody>
      </p:sp>
      <p:sp>
        <p:nvSpPr>
          <p:cNvPr id="4" name="TextBox 3">
            <a:extLst>
              <a:ext uri="{FF2B5EF4-FFF2-40B4-BE49-F238E27FC236}">
                <a16:creationId xmlns:a16="http://schemas.microsoft.com/office/drawing/2014/main" id="{24521D0C-A046-475B-B6B7-0EF5629531B9}"/>
              </a:ext>
            </a:extLst>
          </p:cNvPr>
          <p:cNvSpPr txBox="1"/>
          <p:nvPr/>
        </p:nvSpPr>
        <p:spPr>
          <a:xfrm>
            <a:off x="2953350" y="432155"/>
            <a:ext cx="7493469" cy="584775"/>
          </a:xfrm>
          <a:prstGeom prst="rect">
            <a:avLst/>
          </a:prstGeom>
          <a:noFill/>
        </p:spPr>
        <p:txBody>
          <a:bodyPr wrap="square" rtlCol="0">
            <a:spAutoFit/>
          </a:bodyPr>
          <a:lstStyle/>
          <a:p>
            <a:pPr algn="ctr" defTabSz="457200"/>
            <a:r>
              <a:rPr lang="en-GB" sz="3200" dirty="0">
                <a:solidFill>
                  <a:srgbClr val="297FD5"/>
                </a:solidFill>
                <a:effectLst>
                  <a:outerShdw blurRad="38100" dist="38100" dir="2700000" algn="tl">
                    <a:srgbClr val="000000">
                      <a:alpha val="43137"/>
                    </a:srgbClr>
                  </a:outerShdw>
                </a:effectLst>
                <a:latin typeface="Comic Sans MS" panose="030F0702030302020204" pitchFamily="66" charset="0"/>
              </a:rPr>
              <a:t>Early Years Foundation Stage Profile</a:t>
            </a:r>
          </a:p>
        </p:txBody>
      </p:sp>
      <p:pic>
        <p:nvPicPr>
          <p:cNvPr id="2" name="Picture 1" descr="A logo of a company&#10;&#10;Description automatically generated">
            <a:extLst>
              <a:ext uri="{FF2B5EF4-FFF2-40B4-BE49-F238E27FC236}">
                <a16:creationId xmlns:a16="http://schemas.microsoft.com/office/drawing/2014/main" id="{7A2821F5-0238-C762-B7A8-F16C9211A5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4995" y="114905"/>
            <a:ext cx="1699583" cy="1641964"/>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521D0C-A046-475B-B6B7-0EF5629531B9}"/>
              </a:ext>
            </a:extLst>
          </p:cNvPr>
          <p:cNvSpPr txBox="1"/>
          <p:nvPr/>
        </p:nvSpPr>
        <p:spPr>
          <a:xfrm>
            <a:off x="2135561" y="144634"/>
            <a:ext cx="7493469" cy="584775"/>
          </a:xfrm>
          <a:prstGeom prst="rect">
            <a:avLst/>
          </a:prstGeom>
          <a:noFill/>
        </p:spPr>
        <p:txBody>
          <a:bodyPr wrap="square" rtlCol="0">
            <a:spAutoFit/>
          </a:bodyPr>
          <a:lstStyle/>
          <a:p>
            <a:pPr algn="ctr" defTabSz="457200"/>
            <a:r>
              <a:rPr lang="en-US" sz="3200" dirty="0">
                <a:solidFill>
                  <a:srgbClr val="297FD5"/>
                </a:solidFill>
                <a:effectLst>
                  <a:outerShdw blurRad="38100" dist="38100" dir="2700000" algn="tl">
                    <a:srgbClr val="000000">
                      <a:alpha val="43137"/>
                    </a:srgbClr>
                  </a:outerShdw>
                </a:effectLst>
                <a:latin typeface="Comic Sans MS" panose="030F0702030302020204" pitchFamily="66" charset="0"/>
              </a:rPr>
              <a:t>Early Reading and Writing</a:t>
            </a:r>
            <a:endParaRPr lang="en-GB" sz="3200" dirty="0">
              <a:solidFill>
                <a:srgbClr val="297FD5"/>
              </a:solidFill>
              <a:effectLst>
                <a:outerShdw blurRad="38100" dist="38100" dir="2700000" algn="tl">
                  <a:srgbClr val="000000">
                    <a:alpha val="43137"/>
                  </a:srgbClr>
                </a:outerShdw>
              </a:effectLst>
              <a:latin typeface="Comic Sans MS" panose="030F0702030302020204" pitchFamily="66" charset="0"/>
            </a:endParaRPr>
          </a:p>
        </p:txBody>
      </p:sp>
      <p:pic>
        <p:nvPicPr>
          <p:cNvPr id="11" name="Picture 10" descr="A piece of paper with writing on it&#10;&#10;Description automatically generated">
            <a:extLst>
              <a:ext uri="{FF2B5EF4-FFF2-40B4-BE49-F238E27FC236}">
                <a16:creationId xmlns:a16="http://schemas.microsoft.com/office/drawing/2014/main" id="{13DC7BB5-FB87-AB2B-2628-DA037E48DC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6434" y="4680629"/>
            <a:ext cx="2088232" cy="1758531"/>
          </a:xfrm>
          <a:prstGeom prst="rect">
            <a:avLst/>
          </a:prstGeom>
          <a:noFill/>
          <a:ln>
            <a:noFill/>
          </a:ln>
        </p:spPr>
      </p:pic>
      <p:pic>
        <p:nvPicPr>
          <p:cNvPr id="3076" name="Picture 4">
            <a:extLst>
              <a:ext uri="{FF2B5EF4-FFF2-40B4-BE49-F238E27FC236}">
                <a16:creationId xmlns:a16="http://schemas.microsoft.com/office/drawing/2014/main" id="{C5CB9B03-52C7-CBA8-6A48-2B05C91EE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712" y="4942233"/>
            <a:ext cx="1819519" cy="18195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89207A-CFA8-42E5-4114-B47ACDC18861}"/>
              </a:ext>
            </a:extLst>
          </p:cNvPr>
          <p:cNvSpPr txBox="1"/>
          <p:nvPr/>
        </p:nvSpPr>
        <p:spPr>
          <a:xfrm>
            <a:off x="3143672" y="1143680"/>
            <a:ext cx="5400600" cy="646331"/>
          </a:xfrm>
          <a:prstGeom prst="rect">
            <a:avLst/>
          </a:prstGeom>
          <a:noFill/>
        </p:spPr>
        <p:txBody>
          <a:bodyPr wrap="square" rtlCol="0">
            <a:spAutoFit/>
          </a:bodyPr>
          <a:lstStyle/>
          <a:p>
            <a:pPr defTabSz="457200"/>
            <a:r>
              <a:rPr lang="en-US" dirty="0">
                <a:solidFill>
                  <a:prstClr val="black"/>
                </a:solidFill>
                <a:latin typeface="Comic Sans MS" panose="030F0702030302020204" pitchFamily="66" charset="0"/>
              </a:rPr>
              <a:t>Writing starts with imagination, story telling and the creation of play experiences with friends. </a:t>
            </a:r>
            <a:endParaRPr lang="en-GB" dirty="0">
              <a:solidFill>
                <a:prstClr val="black"/>
              </a:solidFill>
              <a:latin typeface="Comic Sans MS" panose="030F0702030302020204" pitchFamily="66" charset="0"/>
            </a:endParaRPr>
          </a:p>
        </p:txBody>
      </p:sp>
      <p:sp>
        <p:nvSpPr>
          <p:cNvPr id="16" name="TextBox 15">
            <a:extLst>
              <a:ext uri="{FF2B5EF4-FFF2-40B4-BE49-F238E27FC236}">
                <a16:creationId xmlns:a16="http://schemas.microsoft.com/office/drawing/2014/main" id="{D84830C7-5966-865E-1DB9-D16BD31CF998}"/>
              </a:ext>
            </a:extLst>
          </p:cNvPr>
          <p:cNvSpPr txBox="1"/>
          <p:nvPr/>
        </p:nvSpPr>
        <p:spPr>
          <a:xfrm>
            <a:off x="3942801" y="2295676"/>
            <a:ext cx="4104456" cy="1477328"/>
          </a:xfrm>
          <a:prstGeom prst="rect">
            <a:avLst/>
          </a:prstGeom>
          <a:noFill/>
        </p:spPr>
        <p:txBody>
          <a:bodyPr wrap="square" rtlCol="0">
            <a:spAutoFit/>
          </a:bodyPr>
          <a:lstStyle/>
          <a:p>
            <a:pPr defTabSz="457200"/>
            <a:r>
              <a:rPr lang="en-US" dirty="0">
                <a:solidFill>
                  <a:prstClr val="black"/>
                </a:solidFill>
                <a:latin typeface="Comic Sans MS" panose="030F0702030302020204" pitchFamily="66" charset="0"/>
              </a:rPr>
              <a:t>We then use familiar stories to immerse ourselves, acting out scenes from a book or by making food such as bread from ‘The Little Red Hen’. </a:t>
            </a:r>
            <a:endParaRPr lang="en-GB" dirty="0">
              <a:solidFill>
                <a:prstClr val="black"/>
              </a:solidFill>
              <a:latin typeface="Comic Sans MS" panose="030F0702030302020204" pitchFamily="66" charset="0"/>
            </a:endParaRPr>
          </a:p>
        </p:txBody>
      </p:sp>
      <p:sp>
        <p:nvSpPr>
          <p:cNvPr id="17" name="TextBox 16">
            <a:extLst>
              <a:ext uri="{FF2B5EF4-FFF2-40B4-BE49-F238E27FC236}">
                <a16:creationId xmlns:a16="http://schemas.microsoft.com/office/drawing/2014/main" id="{D530412F-70F2-5C7D-9BB2-F4BBB2CF09BB}"/>
              </a:ext>
            </a:extLst>
          </p:cNvPr>
          <p:cNvSpPr txBox="1"/>
          <p:nvPr/>
        </p:nvSpPr>
        <p:spPr>
          <a:xfrm>
            <a:off x="1919536" y="4308215"/>
            <a:ext cx="5400600" cy="923330"/>
          </a:xfrm>
          <a:prstGeom prst="rect">
            <a:avLst/>
          </a:prstGeom>
          <a:noFill/>
        </p:spPr>
        <p:txBody>
          <a:bodyPr wrap="square" rtlCol="0">
            <a:spAutoFit/>
          </a:bodyPr>
          <a:lstStyle/>
          <a:p>
            <a:pPr defTabSz="457200"/>
            <a:r>
              <a:rPr lang="en-US" dirty="0">
                <a:solidFill>
                  <a:prstClr val="black"/>
                </a:solidFill>
                <a:latin typeface="Comic Sans MS" panose="030F0702030302020204" pitchFamily="66" charset="0"/>
              </a:rPr>
              <a:t>We use Read Write Inc. to learn the letters of the alphabet and begin blending and segmenting for reading and writing. </a:t>
            </a:r>
            <a:endParaRPr lang="en-GB" dirty="0">
              <a:solidFill>
                <a:prstClr val="black"/>
              </a:solidFill>
              <a:latin typeface="Comic Sans MS" panose="030F0702030302020204" pitchFamily="66" charset="0"/>
            </a:endParaRPr>
          </a:p>
        </p:txBody>
      </p:sp>
      <p:sp>
        <p:nvSpPr>
          <p:cNvPr id="18" name="TextBox 17">
            <a:extLst>
              <a:ext uri="{FF2B5EF4-FFF2-40B4-BE49-F238E27FC236}">
                <a16:creationId xmlns:a16="http://schemas.microsoft.com/office/drawing/2014/main" id="{E85899F4-167E-267A-D6F0-31087F969AF2}"/>
              </a:ext>
            </a:extLst>
          </p:cNvPr>
          <p:cNvSpPr txBox="1"/>
          <p:nvPr/>
        </p:nvSpPr>
        <p:spPr>
          <a:xfrm>
            <a:off x="3393462" y="5447213"/>
            <a:ext cx="4482650" cy="1200329"/>
          </a:xfrm>
          <a:prstGeom prst="rect">
            <a:avLst/>
          </a:prstGeom>
          <a:noFill/>
        </p:spPr>
        <p:txBody>
          <a:bodyPr wrap="square" rtlCol="0">
            <a:spAutoFit/>
          </a:bodyPr>
          <a:lstStyle/>
          <a:p>
            <a:pPr defTabSz="457200"/>
            <a:r>
              <a:rPr lang="en-US" dirty="0">
                <a:solidFill>
                  <a:prstClr val="black"/>
                </a:solidFill>
                <a:latin typeface="Comic Sans MS" panose="030F0702030302020204" pitchFamily="66" charset="0"/>
              </a:rPr>
              <a:t>We use ‘Story Scribing’ daily, to begin learning how to write simple sentences, leading to story writing by the end of the year. </a:t>
            </a:r>
            <a:endParaRPr lang="en-GB" dirty="0">
              <a:solidFill>
                <a:prstClr val="black"/>
              </a:solidFill>
              <a:latin typeface="Comic Sans MS" panose="030F0702030302020204" pitchFamily="66" charset="0"/>
            </a:endParaRPr>
          </a:p>
        </p:txBody>
      </p:sp>
      <p:pic>
        <p:nvPicPr>
          <p:cNvPr id="2" name="Picture 1" descr="A logo of a company&#10;&#10;Description automatically generated">
            <a:extLst>
              <a:ext uri="{FF2B5EF4-FFF2-40B4-BE49-F238E27FC236}">
                <a16:creationId xmlns:a16="http://schemas.microsoft.com/office/drawing/2014/main" id="{03904484-3BD9-7B82-EA28-A93C53019D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089" y="135538"/>
            <a:ext cx="1699583" cy="1641964"/>
          </a:xfrm>
          <a:prstGeom prst="rect">
            <a:avLst/>
          </a:prstGeom>
          <a:noFill/>
          <a:ln>
            <a:noFill/>
          </a:ln>
        </p:spPr>
      </p:pic>
      <p:pic>
        <p:nvPicPr>
          <p:cNvPr id="2050" name="Picture 2">
            <a:extLst>
              <a:ext uri="{FF2B5EF4-FFF2-40B4-BE49-F238E27FC236}">
                <a16:creationId xmlns:a16="http://schemas.microsoft.com/office/drawing/2014/main" id="{72BD13EF-B8DA-4C47-BDC7-9D5F259B6D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89" t="7852" r="656" b="18997"/>
          <a:stretch/>
        </p:blipFill>
        <p:spPr bwMode="auto">
          <a:xfrm>
            <a:off x="1671680" y="1956913"/>
            <a:ext cx="2079561" cy="218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B685218-7E3F-ED05-50F8-8417BA48EDD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889" r="2134" b="12741"/>
          <a:stretch/>
        </p:blipFill>
        <p:spPr bwMode="auto">
          <a:xfrm>
            <a:off x="9232954" y="207452"/>
            <a:ext cx="2079561" cy="18903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4D1C089-1059-BA2D-B76E-53A76BFB82C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062" t="2108" r="23170" b="20572"/>
          <a:stretch/>
        </p:blipFill>
        <p:spPr bwMode="auto">
          <a:xfrm>
            <a:off x="7995314" y="2177371"/>
            <a:ext cx="1663583" cy="250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5979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3D3F23C-2CC3-8240-997B-158221CD3FC4}"/>
              </a:ext>
            </a:extLst>
          </p:cNvPr>
          <p:cNvSpPr>
            <a:spLocks noGrp="1" noChangeArrowheads="1"/>
          </p:cNvSpPr>
          <p:nvPr>
            <p:ph type="title"/>
          </p:nvPr>
        </p:nvSpPr>
        <p:spPr>
          <a:xfrm>
            <a:off x="3576119" y="87385"/>
            <a:ext cx="6870700" cy="792162"/>
          </a:xfrm>
        </p:spPr>
        <p:txBody>
          <a:bodyPr>
            <a:normAutofit/>
          </a:bodyPr>
          <a:lstStyle/>
          <a:p>
            <a:pPr>
              <a:defRPr/>
            </a:pPr>
            <a:r>
              <a:rPr lang="en-GB" altLang="en-US" dirty="0">
                <a:solidFill>
                  <a:schemeClr val="accent3"/>
                </a:solidFill>
                <a:effectLst>
                  <a:outerShdw blurRad="38100" dist="38100" dir="2700000" algn="tl">
                    <a:srgbClr val="000000">
                      <a:alpha val="43137"/>
                    </a:srgbClr>
                  </a:outerShdw>
                </a:effectLst>
                <a:latin typeface="Comic Sans MS" panose="030F0702030302020204" pitchFamily="66" charset="0"/>
              </a:rPr>
              <a:t>Outdoor Learning</a:t>
            </a:r>
          </a:p>
        </p:txBody>
      </p:sp>
      <p:sp>
        <p:nvSpPr>
          <p:cNvPr id="4" name="TextBox 3">
            <a:extLst>
              <a:ext uri="{FF2B5EF4-FFF2-40B4-BE49-F238E27FC236}">
                <a16:creationId xmlns:a16="http://schemas.microsoft.com/office/drawing/2014/main" id="{F0A76AD6-EF08-413B-A82F-9E584BB6D9CD}"/>
              </a:ext>
            </a:extLst>
          </p:cNvPr>
          <p:cNvSpPr txBox="1"/>
          <p:nvPr/>
        </p:nvSpPr>
        <p:spPr>
          <a:xfrm>
            <a:off x="3158534" y="1041215"/>
            <a:ext cx="7509467" cy="2246769"/>
          </a:xfrm>
          <a:prstGeom prst="rect">
            <a:avLst/>
          </a:prstGeom>
          <a:noFill/>
        </p:spPr>
        <p:txBody>
          <a:bodyPr wrap="square" rtlCol="0">
            <a:spAutoFit/>
          </a:bodyPr>
          <a:lstStyle/>
          <a:p>
            <a:pPr defTabSz="457200"/>
            <a:r>
              <a:rPr lang="en-GB" dirty="0">
                <a:solidFill>
                  <a:prstClr val="black"/>
                </a:solidFill>
                <a:latin typeface="Comic Sans MS" panose="030F0702030302020204" pitchFamily="66" charset="0"/>
              </a:rPr>
              <a:t>We encourage our pupils to explore and play outside, in all weather conditions! Outdoor Learning is vital to child development - building muscles, independence, imagination and life skills. </a:t>
            </a:r>
          </a:p>
          <a:p>
            <a:pPr defTabSz="457200"/>
            <a:endParaRPr lang="en-GB"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endParaRPr lang="en-GB" sz="1600"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endParaRPr lang="en-GB" sz="1600"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endParaRPr lang="en-GB" sz="1600" dirty="0">
              <a:solidFill>
                <a:prstClr val="black"/>
              </a:solidFill>
              <a:latin typeface="Comic Sans MS" panose="030F0702030302020204" pitchFamily="66" charset="0"/>
            </a:endParaRPr>
          </a:p>
          <a:p>
            <a:pPr marL="285750" indent="-285750" defTabSz="457200">
              <a:buFont typeface="Arial" panose="020B0604020202020204" pitchFamily="34" charset="0"/>
              <a:buChar char="•"/>
            </a:pPr>
            <a:endParaRPr lang="en-GB" sz="2000" dirty="0">
              <a:solidFill>
                <a:prstClr val="black"/>
              </a:solidFill>
              <a:latin typeface="Comic Sans MS" panose="030F0702030302020204" pitchFamily="66" charset="0"/>
            </a:endParaRPr>
          </a:p>
        </p:txBody>
      </p:sp>
      <p:sp>
        <p:nvSpPr>
          <p:cNvPr id="2" name="TextBox 1">
            <a:extLst>
              <a:ext uri="{FF2B5EF4-FFF2-40B4-BE49-F238E27FC236}">
                <a16:creationId xmlns:a16="http://schemas.microsoft.com/office/drawing/2014/main" id="{DCE3F340-7723-4FA0-D160-E2D44C56AB15}"/>
              </a:ext>
            </a:extLst>
          </p:cNvPr>
          <p:cNvSpPr txBox="1"/>
          <p:nvPr/>
        </p:nvSpPr>
        <p:spPr>
          <a:xfrm>
            <a:off x="6672065" y="2727970"/>
            <a:ext cx="3357493" cy="3693319"/>
          </a:xfrm>
          <a:prstGeom prst="rect">
            <a:avLst/>
          </a:prstGeom>
          <a:noFill/>
        </p:spPr>
        <p:txBody>
          <a:bodyPr wrap="square" rtlCol="0">
            <a:spAutoFit/>
          </a:bodyPr>
          <a:lstStyle/>
          <a:p>
            <a:pPr defTabSz="457200"/>
            <a:r>
              <a:rPr lang="en-US" dirty="0">
                <a:solidFill>
                  <a:prstClr val="black"/>
                </a:solidFill>
                <a:latin typeface="Corbel" panose="020B0503020204020204"/>
              </a:rPr>
              <a:t>We kindly ask parents to send children to school with the following: </a:t>
            </a:r>
          </a:p>
          <a:p>
            <a:pPr defTabSz="457200"/>
            <a:endParaRPr lang="en-US" dirty="0">
              <a:solidFill>
                <a:prstClr val="black"/>
              </a:solidFill>
              <a:latin typeface="Corbel" panose="020B0503020204020204"/>
            </a:endParaRPr>
          </a:p>
          <a:p>
            <a:pPr marL="285750" indent="-285750" defTabSz="457200">
              <a:buFontTx/>
              <a:buChar char="-"/>
            </a:pPr>
            <a:r>
              <a:rPr lang="en-US" dirty="0">
                <a:solidFill>
                  <a:prstClr val="black"/>
                </a:solidFill>
                <a:latin typeface="Corbel" panose="020B0503020204020204"/>
              </a:rPr>
              <a:t>Appropriate clothing for all weather conditions e.g., coats, hats, gloves, sun hats etc.  </a:t>
            </a:r>
          </a:p>
          <a:p>
            <a:pPr marL="285750" indent="-285750" defTabSz="457200">
              <a:buFontTx/>
              <a:buChar char="-"/>
            </a:pPr>
            <a:r>
              <a:rPr lang="en-US" dirty="0">
                <a:solidFill>
                  <a:prstClr val="black"/>
                </a:solidFill>
                <a:latin typeface="Corbel" panose="020B0503020204020204"/>
              </a:rPr>
              <a:t>Wellington Boots</a:t>
            </a:r>
          </a:p>
          <a:p>
            <a:pPr marL="285750" indent="-285750" defTabSz="457200">
              <a:buFontTx/>
              <a:buChar char="-"/>
            </a:pPr>
            <a:r>
              <a:rPr lang="en-US" dirty="0">
                <a:solidFill>
                  <a:prstClr val="black"/>
                </a:solidFill>
                <a:latin typeface="Corbel" panose="020B0503020204020204"/>
              </a:rPr>
              <a:t>Waterproof jacket and trousers </a:t>
            </a:r>
          </a:p>
          <a:p>
            <a:pPr marL="285750" indent="-285750" defTabSz="457200">
              <a:buFontTx/>
              <a:buChar char="-"/>
            </a:pPr>
            <a:endParaRPr lang="en-US" dirty="0">
              <a:solidFill>
                <a:prstClr val="black"/>
              </a:solidFill>
              <a:latin typeface="Corbel" panose="020B0503020204020204"/>
            </a:endParaRPr>
          </a:p>
          <a:p>
            <a:pPr defTabSz="457200"/>
            <a:r>
              <a:rPr lang="en-US" dirty="0">
                <a:solidFill>
                  <a:prstClr val="black"/>
                </a:solidFill>
                <a:latin typeface="Corbel" panose="020B0503020204020204"/>
              </a:rPr>
              <a:t>Please ensure they are all clearly labelled. </a:t>
            </a:r>
            <a:endParaRPr lang="en-GB" dirty="0">
              <a:solidFill>
                <a:prstClr val="black"/>
              </a:solidFill>
              <a:latin typeface="Corbel" panose="020B0503020204020204"/>
            </a:endParaRPr>
          </a:p>
        </p:txBody>
      </p:sp>
      <p:pic>
        <p:nvPicPr>
          <p:cNvPr id="3" name="Picture 2" descr="A logo of a company&#10;&#10;Description automatically generated">
            <a:extLst>
              <a:ext uri="{FF2B5EF4-FFF2-40B4-BE49-F238E27FC236}">
                <a16:creationId xmlns:a16="http://schemas.microsoft.com/office/drawing/2014/main" id="{8BEF22BB-5551-3698-7E69-8041C5DF2C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800" y="87385"/>
            <a:ext cx="1699583" cy="1641964"/>
          </a:xfrm>
          <a:prstGeom prst="rect">
            <a:avLst/>
          </a:prstGeom>
          <a:noFill/>
          <a:ln>
            <a:noFill/>
          </a:ln>
        </p:spPr>
      </p:pic>
      <p:pic>
        <p:nvPicPr>
          <p:cNvPr id="4098" name="Picture 2">
            <a:extLst>
              <a:ext uri="{FF2B5EF4-FFF2-40B4-BE49-F238E27FC236}">
                <a16:creationId xmlns:a16="http://schemas.microsoft.com/office/drawing/2014/main" id="{08CDC7BA-04E8-4A1E-5ADA-A28E85879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13" t="10371" r="11767" b="18815"/>
          <a:stretch/>
        </p:blipFill>
        <p:spPr bwMode="auto">
          <a:xfrm rot="20792486">
            <a:off x="1362800" y="2094184"/>
            <a:ext cx="1650651" cy="2387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294634C-71E2-D08B-ABFD-AEF5A86266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08" t="20889" r="2988" b="19704"/>
          <a:stretch/>
        </p:blipFill>
        <p:spPr bwMode="auto">
          <a:xfrm rot="992119">
            <a:off x="3929692" y="2462411"/>
            <a:ext cx="2446540" cy="24343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F40F4CB9-5693-1466-1877-5D9CC7CC2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137" y="4181648"/>
            <a:ext cx="1816218" cy="2434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FDA3424E91864DB797E048AD7C8296" ma:contentTypeVersion="20" ma:contentTypeDescription="Create a new document." ma:contentTypeScope="" ma:versionID="3c7f8f29ed9f2295a03c4738e1a02527">
  <xsd:schema xmlns:xsd="http://www.w3.org/2001/XMLSchema" xmlns:xs="http://www.w3.org/2001/XMLSchema" xmlns:p="http://schemas.microsoft.com/office/2006/metadata/properties" xmlns:ns2="28a050c3-0e91-4893-a6e2-8af175a339a1" xmlns:ns3="c9ae5307-1f50-49de-be8d-5f6ca0ee3adf" targetNamespace="http://schemas.microsoft.com/office/2006/metadata/properties" ma:root="true" ma:fieldsID="c9f8cd0b27429e92cb17673264abc727" ns2:_="" ns3:_="">
    <xsd:import namespace="28a050c3-0e91-4893-a6e2-8af175a339a1"/>
    <xsd:import namespace="c9ae5307-1f50-49de-be8d-5f6ca0ee3a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TaxCatchAll" minOccurs="0"/>
                <xsd:element ref="ns2:lcf76f155ced4ddcb4097134ff3c332f"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050c3-0e91-4893-a6e2-8af175a339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b22b650-ec4d-44fb-9108-e92a840df26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ae5307-1f50-49de-be8d-5f6ca0ee3ad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e6e06db-8099-4759-8580-d361b0dd33b8}" ma:internalName="TaxCatchAll" ma:showField="CatchAllData" ma:web="c9ae5307-1f50-49de-be8d-5f6ca0ee3ad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a050c3-0e91-4893-a6e2-8af175a339a1">
      <Terms xmlns="http://schemas.microsoft.com/office/infopath/2007/PartnerControls"/>
    </lcf76f155ced4ddcb4097134ff3c332f>
    <TaxCatchAll xmlns="c9ae5307-1f50-49de-be8d-5f6ca0ee3adf" xsi:nil="true"/>
  </documentManagement>
</p:properties>
</file>

<file path=customXml/itemProps1.xml><?xml version="1.0" encoding="utf-8"?>
<ds:datastoreItem xmlns:ds="http://schemas.openxmlformats.org/officeDocument/2006/customXml" ds:itemID="{23CA046E-4E37-4048-8C9B-D98411DCEEE9}">
  <ds:schemaRefs>
    <ds:schemaRef ds:uri="http://schemas.microsoft.com/sharepoint/v3/contenttype/forms"/>
  </ds:schemaRefs>
</ds:datastoreItem>
</file>

<file path=customXml/itemProps2.xml><?xml version="1.0" encoding="utf-8"?>
<ds:datastoreItem xmlns:ds="http://schemas.openxmlformats.org/officeDocument/2006/customXml" ds:itemID="{D4D14BCB-7B6D-477A-921D-41C0CB7F4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050c3-0e91-4893-a6e2-8af175a339a1"/>
    <ds:schemaRef ds:uri="c9ae5307-1f50-49de-be8d-5f6ca0ee3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0B3166-96E7-48C9-B429-0DAD7A5C751E}">
  <ds:schemaRefs>
    <ds:schemaRef ds:uri="http://purl.org/dc/dcmitype/"/>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28a050c3-0e91-4893-a6e2-8af175a339a1"/>
    <ds:schemaRef ds:uri="c9ae5307-1f50-49de-be8d-5f6ca0ee3adf"/>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598</TotalTime>
  <Words>2110</Words>
  <Application>Microsoft Office PowerPoint</Application>
  <PresentationFormat>Widescreen</PresentationFormat>
  <Paragraphs>293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Comic Sans MS</vt:lpstr>
      <vt:lpstr>Corbel</vt:lpstr>
      <vt:lpstr>Lucida Handwriting</vt:lpstr>
      <vt:lpstr>Segoe UI</vt:lpstr>
      <vt:lpstr>Wingdings 2</vt:lpstr>
      <vt:lpstr>Parallax</vt:lpstr>
      <vt:lpstr>Reception  Induction Meeting </vt:lpstr>
      <vt:lpstr> Our leadership team</vt:lpstr>
      <vt:lpstr> Meet the Reception team</vt:lpstr>
      <vt:lpstr> Support for families - team </vt:lpstr>
      <vt:lpstr>PowerPoint Presentation</vt:lpstr>
      <vt:lpstr>PowerPoint Presentation</vt:lpstr>
      <vt:lpstr>PowerPoint Presentation</vt:lpstr>
      <vt:lpstr>PowerPoint Presentation</vt:lpstr>
      <vt:lpstr>Outdoor Learning</vt:lpstr>
      <vt:lpstr>Cultural Capital</vt:lpstr>
      <vt:lpstr>PowerPoint Presentation</vt:lpstr>
      <vt:lpstr>PowerPoint Presentation</vt:lpstr>
      <vt:lpstr>Topics </vt:lpstr>
      <vt:lpstr>Homework</vt:lpstr>
      <vt:lpstr>PowerPoint Presentation</vt:lpstr>
      <vt:lpstr>PowerPoint Presentation</vt:lpstr>
      <vt:lpstr>Uniform</vt:lpstr>
      <vt:lpstr>What does your child need to bring with them, each day? </vt:lpstr>
      <vt:lpstr>School Dinners</vt:lpstr>
      <vt:lpstr>Packed Lunches</vt:lpstr>
      <vt:lpstr>Attendance </vt:lpstr>
      <vt:lpstr>Medical matters</vt:lpstr>
      <vt:lpstr> Preparing your child for September</vt:lpstr>
      <vt:lpstr>Important dates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Induction Meeting</dc:title>
  <dc:creator>Kristie Bradding</dc:creator>
  <cp:lastModifiedBy>Carly Milbourn</cp:lastModifiedBy>
  <cp:revision>18</cp:revision>
  <dcterms:created xsi:type="dcterms:W3CDTF">2023-06-25T20:04:36Z</dcterms:created>
  <dcterms:modified xsi:type="dcterms:W3CDTF">2026-06-10T09:56:40Z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0x010100A2FDA3424E91864DB797E048AD7C8296</vt:lpwstr>
  </property>
</Properties>
</file>